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xml" ContentType="application/vnd.openxmlformats-officedocument.drawingml.chart+xml"/>
  <Override PartName="/ppt/notesSlides/notesSlide28.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29.xml" ContentType="application/vnd.openxmlformats-officedocument.presentationml.notesSlide+xml"/>
  <Override PartName="/ppt/charts/chart3.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35.xml" ContentType="application/vnd.openxmlformats-officedocument.presentationml.notesSlide+xml"/>
  <Override PartName="/ppt/charts/chart7.xml" ContentType="application/vnd.openxmlformats-officedocument.drawingml.chart+xml"/>
  <Override PartName="/ppt/notesSlides/notesSlide36.xml" ContentType="application/vnd.openxmlformats-officedocument.presentationml.notesSlide+xml"/>
  <Override PartName="/ppt/charts/chart8.xml" ContentType="application/vnd.openxmlformats-officedocument.drawingml.chart+xml"/>
  <Override PartName="/ppt/drawings/drawing2.xml" ContentType="application/vnd.openxmlformats-officedocument.drawingml.chartshapes+xml"/>
  <Override PartName="/ppt/charts/chart9.xml" ContentType="application/vnd.openxmlformats-officedocument.drawingml.chart+xml"/>
  <Override PartName="/ppt/drawings/drawing3.xml" ContentType="application/vnd.openxmlformats-officedocument.drawingml.chartshapes+xml"/>
  <Override PartName="/ppt/charts/chart10.xml" ContentType="application/vnd.openxmlformats-officedocument.drawingml.chart+xml"/>
  <Override PartName="/ppt/drawings/drawing4.xml" ContentType="application/vnd.openxmlformats-officedocument.drawingml.chartshapes+xml"/>
  <Override PartName="/ppt/notesSlides/notesSlide37.xml" ContentType="application/vnd.openxmlformats-officedocument.presentationml.notesSlide+xml"/>
  <Override PartName="/ppt/charts/chart11.xml" ContentType="application/vnd.openxmlformats-officedocument.drawingml.chart+xml"/>
  <Override PartName="/ppt/drawings/drawing5.xml" ContentType="application/vnd.openxmlformats-officedocument.drawingml.chartshapes+xml"/>
  <Override PartName="/ppt/notesSlides/notesSlide38.xml" ContentType="application/vnd.openxmlformats-officedocument.presentationml.notesSlide+xml"/>
  <Override PartName="/ppt/charts/chart12.xml" ContentType="application/vnd.openxmlformats-officedocument.drawingml.chart+xml"/>
  <Override PartName="/ppt/drawings/drawing6.xml" ContentType="application/vnd.openxmlformats-officedocument.drawingml.chartshapes+xml"/>
  <Override PartName="/ppt/charts/chart13.xml" ContentType="application/vnd.openxmlformats-officedocument.drawingml.chart+xml"/>
  <Override PartName="/ppt/drawings/drawing7.xml" ContentType="application/vnd.openxmlformats-officedocument.drawingml.chartshapes+xml"/>
  <Override PartName="/ppt/charts/chart14.xml" ContentType="application/vnd.openxmlformats-officedocument.drawingml.chart+xml"/>
  <Override PartName="/ppt/drawings/drawing8.xml" ContentType="application/vnd.openxmlformats-officedocument.drawingml.chartshapes+xml"/>
  <Override PartName="/ppt/notesSlides/notesSlide39.xml" ContentType="application/vnd.openxmlformats-officedocument.presentationml.notesSlide+xml"/>
  <Override PartName="/ppt/charts/chart15.xml" ContentType="application/vnd.openxmlformats-officedocument.drawingml.chart+xml"/>
  <Override PartName="/ppt/notesSlides/notesSlide40.xml" ContentType="application/vnd.openxmlformats-officedocument.presentationml.notesSlide+xml"/>
  <Override PartName="/ppt/charts/chart16.xml" ContentType="application/vnd.openxmlformats-officedocument.drawingml.chart+xml"/>
  <Override PartName="/ppt/drawings/drawing9.xml" ContentType="application/vnd.openxmlformats-officedocument.drawingml.chartshapes+xml"/>
  <Override PartName="/ppt/charts/chart17.xml" ContentType="application/vnd.openxmlformats-officedocument.drawingml.chart+xml"/>
  <Override PartName="/ppt/drawings/drawing10.xml" ContentType="application/vnd.openxmlformats-officedocument.drawingml.chartshapes+xml"/>
  <Override PartName="/ppt/charts/chart18.xml" ContentType="application/vnd.openxmlformats-officedocument.drawingml.chart+xml"/>
  <Override PartName="/ppt/drawings/drawing11.xml" ContentType="application/vnd.openxmlformats-officedocument.drawingml.chartshapes+xml"/>
  <Override PartName="/ppt/notesSlides/notesSlide41.xml" ContentType="application/vnd.openxmlformats-officedocument.presentationml.notesSlide+xml"/>
  <Override PartName="/ppt/charts/chart19.xml" ContentType="application/vnd.openxmlformats-officedocument.drawingml.chart+xml"/>
  <Override PartName="/ppt/notesSlides/notesSlide42.xml" ContentType="application/vnd.openxmlformats-officedocument.presentationml.notesSlide+xml"/>
  <Override PartName="/ppt/theme/themeOverride1.xml" ContentType="application/vnd.openxmlformats-officedocument.themeOverr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47"/>
  </p:notesMasterIdLst>
  <p:handoutMasterIdLst>
    <p:handoutMasterId r:id="rId48"/>
  </p:handoutMasterIdLst>
  <p:sldIdLst>
    <p:sldId id="319" r:id="rId2"/>
    <p:sldId id="320" r:id="rId3"/>
    <p:sldId id="321" r:id="rId4"/>
    <p:sldId id="379" r:id="rId5"/>
    <p:sldId id="381" r:id="rId6"/>
    <p:sldId id="358" r:id="rId7"/>
    <p:sldId id="331" r:id="rId8"/>
    <p:sldId id="332" r:id="rId9"/>
    <p:sldId id="333" r:id="rId10"/>
    <p:sldId id="334" r:id="rId11"/>
    <p:sldId id="335" r:id="rId12"/>
    <p:sldId id="336" r:id="rId13"/>
    <p:sldId id="337" r:id="rId14"/>
    <p:sldId id="378" r:id="rId15"/>
    <p:sldId id="339" r:id="rId16"/>
    <p:sldId id="340" r:id="rId17"/>
    <p:sldId id="341" r:id="rId18"/>
    <p:sldId id="349" r:id="rId19"/>
    <p:sldId id="382" r:id="rId20"/>
    <p:sldId id="351" r:id="rId21"/>
    <p:sldId id="352" r:id="rId22"/>
    <p:sldId id="354" r:id="rId23"/>
    <p:sldId id="355" r:id="rId24"/>
    <p:sldId id="356" r:id="rId25"/>
    <p:sldId id="357" r:id="rId26"/>
    <p:sldId id="359" r:id="rId27"/>
    <p:sldId id="360" r:id="rId28"/>
    <p:sldId id="361" r:id="rId29"/>
    <p:sldId id="362" r:id="rId30"/>
    <p:sldId id="363" r:id="rId31"/>
    <p:sldId id="364" r:id="rId32"/>
    <p:sldId id="365" r:id="rId33"/>
    <p:sldId id="366" r:id="rId34"/>
    <p:sldId id="367" r:id="rId35"/>
    <p:sldId id="369" r:id="rId36"/>
    <p:sldId id="368" r:id="rId37"/>
    <p:sldId id="370" r:id="rId38"/>
    <p:sldId id="371" r:id="rId39"/>
    <p:sldId id="372" r:id="rId40"/>
    <p:sldId id="373" r:id="rId41"/>
    <p:sldId id="374" r:id="rId42"/>
    <p:sldId id="375" r:id="rId43"/>
    <p:sldId id="376" r:id="rId44"/>
    <p:sldId id="377" r:id="rId45"/>
    <p:sldId id="260" r:id="rId4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laria Dimatteo" initials="ID"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795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21" autoAdjust="0"/>
    <p:restoredTop sz="95527" autoAdjust="0"/>
  </p:normalViewPr>
  <p:slideViewPr>
    <p:cSldViewPr>
      <p:cViewPr varScale="1">
        <p:scale>
          <a:sx n="87" d="100"/>
          <a:sy n="87" d="100"/>
        </p:scale>
        <p:origin x="1046" y="6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2604"/>
    </p:cViewPr>
  </p:sorterViewPr>
  <p:notesViewPr>
    <p:cSldViewPr>
      <p:cViewPr varScale="1">
        <p:scale>
          <a:sx n="65" d="100"/>
          <a:sy n="65" d="100"/>
        </p:scale>
        <p:origin x="-1637"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haswat.sapkota\Desktop\COC%20pie%20charts.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SECF06\UNSD\ESB\NAS\COC%20folders\COC2015\5th%20Committee\Step%20by%20Step%20Pie%20Charts.xlsx" TargetMode="External"/></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SECF06\UNSD\ESB\NAS\COC%20folders\COC2015\5th%20Committee\Step%20by%20Step%20Pie%20Charts.xlsx"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Y:\ESB\NAS\COC%20folders\COC2015\5th%20Committee\Step%20by%20Step%20Pie%20Charts.xlsx" TargetMode="Externa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unhq.un.org\Shared\UNSD\ESB\NAS\COC%20folders\COC2015\5th%20Committee\Step%20by%20Step%20Pie%20Charts.xlsx" TargetMode="External"/></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Y:\ESB\NAS\COC%20folders\COC2015\5th%20Committee\Step%20by%20Step%20Pie%20Chart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SECF06\UNSD\ESB\NAS\COC%20folders\COC2015\5th%20Committee\Step%20by%20Step%20Pie%20Charts.xlsx" TargetMode="External"/></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unhq.un.org\Shared\UNSD\ESB\NAS\COC%20folders\COC2016\Presentation\Step%20by%20Step%20Pie%20Charts_2016.xlsx" TargetMode="External"/></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unhq.un.org\Shared\UNSD\ESB\NAS\COC%20folders\COC2016\Presentation\Step%20by%20Step%20Pie%20Charts_2016.xlsx" TargetMode="External"/></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oleObject" Target="file:///\\unhq.un.org\Shared\UNSD\ESB\NAS\COC%20folders\COC2016\Presentation\Step%20by%20Step%20Pie%20Charts_2016.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SECF06\UNSD\ESB\NAS\COC%20folders\COC2015\5th%20Committee\Step%20by%20Step%20Pie%20Charts.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shaswat.sapkota\Desktop\COC%20pie%20chart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haswat.sapkota\Desktop\COC%20pie%20chart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SECF06\UNSD\ESB\NAS\COC%20folders\COC2015\5th%20Committee\Step%20by%20Step%20Pie%20Chart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SECF06\UNSD\ESB\NAS\COC%20folders\COC2015\5th%20Committee\Step%20by%20Step%20Pie%20Chart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SECF06\UNSD\ESB\NAS\COC%20folders\COC2015\5th%20Committee\Step%20by%20Step%20Pie%20Chart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SECF06\UNSD\ESB\NAS\COC%20folders\COC2015\5th%20Committee\Step%20by%20Step%20Pie%20Charts.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SECF06\UNSD\ESB\NAS\COC%20folders\COC2015\5th%20Committee\Step%20by%20Step%20Pie%20Charts.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SECF06\UNSD\ESB\NAS\COC%20folders\COC2015\5th%20Committee\Step%20by%20Step%20Pie%20Char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ofPieChart>
        <c:ofPieType val="bar"/>
        <c:varyColors val="1"/>
        <c:ser>
          <c:idx val="0"/>
          <c:order val="0"/>
          <c:tx>
            <c:v>Share in GNI</c:v>
          </c:tx>
          <c:explosion val="19"/>
          <c:dPt>
            <c:idx val="3"/>
            <c:bubble3D val="0"/>
            <c:explosion val="7"/>
            <c:spPr>
              <a:solidFill>
                <a:schemeClr val="accent3">
                  <a:lumMod val="50000"/>
                </a:schemeClr>
              </a:solidFill>
            </c:spPr>
            <c:extLst>
              <c:ext xmlns:c16="http://schemas.microsoft.com/office/drawing/2014/chart" uri="{C3380CC4-5D6E-409C-BE32-E72D297353CC}">
                <c16:uniqueId val="{00000001-0F9E-4A71-8201-001519701A4B}"/>
              </c:ext>
            </c:extLst>
          </c:dPt>
          <c:dLbls>
            <c:dLbl>
              <c:idx val="0"/>
              <c:layout>
                <c:manualLayout>
                  <c:x val="-9.4163625446795227E-2"/>
                  <c:y val="-3.2140936158671612E-2"/>
                </c:manualLayout>
              </c:layout>
              <c:tx>
                <c:rich>
                  <a:bodyPr/>
                  <a:lstStyle/>
                  <a:p>
                    <a:r>
                      <a:rPr lang="en-US" sz="1500" dirty="0">
                        <a:solidFill>
                          <a:schemeClr val="bg1"/>
                        </a:solidFill>
                      </a:rPr>
                      <a:t>Australia </a:t>
                    </a:r>
                    <a:br>
                      <a:rPr lang="en-US" sz="1500" dirty="0">
                        <a:solidFill>
                          <a:schemeClr val="bg1"/>
                        </a:solidFill>
                      </a:rPr>
                    </a:br>
                    <a:r>
                      <a:rPr lang="en-US" sz="1500" dirty="0">
                        <a:solidFill>
                          <a:schemeClr val="bg1"/>
                        </a:solidFill>
                      </a:rPr>
                      <a:t>$1,258,534 million
(1.838%)</a:t>
                    </a:r>
                    <a:endParaRPr lang="en-US" dirty="0">
                      <a:solidFill>
                        <a:schemeClr val="bg1"/>
                      </a:solidFill>
                    </a:endParaRPr>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0F9E-4A71-8201-001519701A4B}"/>
                </c:ext>
              </c:extLst>
            </c:dLbl>
            <c:dLbl>
              <c:idx val="1"/>
              <c:layout>
                <c:manualLayout>
                  <c:x val="-0.10042372864838864"/>
                  <c:y val="8.7773601591863801E-2"/>
                </c:manualLayout>
              </c:layout>
              <c:tx>
                <c:rich>
                  <a:bodyPr/>
                  <a:lstStyle/>
                  <a:p>
                    <a:r>
                      <a:rPr lang="en-US" sz="1500" dirty="0"/>
                      <a:t>Bangladesh </a:t>
                    </a:r>
                    <a:br>
                      <a:rPr lang="en-US" sz="1500" dirty="0"/>
                    </a:br>
                    <a:r>
                      <a:rPr lang="en-US" sz="1500" dirty="0"/>
                      <a:t>$137,203 million
(0.200%)</a:t>
                    </a:r>
                    <a:endParaRPr lang="en-US" dirty="0"/>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F9E-4A71-8201-001519701A4B}"/>
                </c:ext>
              </c:extLst>
            </c:dLbl>
            <c:dLbl>
              <c:idx val="2"/>
              <c:layout>
                <c:manualLayout>
                  <c:x val="0.13656936055878247"/>
                  <c:y val="-6.4527404277910858E-3"/>
                </c:manualLayout>
              </c:layout>
              <c:tx>
                <c:rich>
                  <a:bodyPr/>
                  <a:lstStyle/>
                  <a:p>
                    <a:r>
                      <a:rPr lang="en-US" sz="1500" dirty="0">
                        <a:solidFill>
                          <a:schemeClr val="bg1"/>
                        </a:solidFill>
                      </a:rPr>
                      <a:t>Rest of the World $67,081,198 million
(97.962%)</a:t>
                    </a:r>
                    <a:endParaRPr lang="en-US" dirty="0">
                      <a:solidFill>
                        <a:schemeClr val="bg1"/>
                      </a:solidFill>
                    </a:endParaRPr>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0F9E-4A71-8201-001519701A4B}"/>
                </c:ext>
              </c:extLst>
            </c:dLbl>
            <c:dLbl>
              <c:idx val="3"/>
              <c:delete val="1"/>
              <c:extLst>
                <c:ext xmlns:c15="http://schemas.microsoft.com/office/drawing/2012/chart" uri="{CE6537A1-D6FC-4f65-9D91-7224C49458BB}"/>
                <c:ext xmlns:c16="http://schemas.microsoft.com/office/drawing/2014/chart" uri="{C3380CC4-5D6E-409C-BE32-E72D297353CC}">
                  <c16:uniqueId val="{00000001-0F9E-4A71-8201-001519701A4B}"/>
                </c:ext>
              </c:extLst>
            </c:dLbl>
            <c:numFmt formatCode="0.000%" sourceLinked="0"/>
            <c:spPr>
              <a:noFill/>
              <a:ln>
                <a:noFill/>
              </a:ln>
              <a:effectLst/>
            </c:spPr>
            <c:txPr>
              <a:bodyPr/>
              <a:lstStyle/>
              <a:p>
                <a:pPr>
                  <a:defRPr sz="1500" b="1" i="1">
                    <a:latin typeface="Garamond" panose="02020404030301010803" pitchFamily="18" charset="0"/>
                  </a:defRPr>
                </a:pPr>
                <a:endParaRPr lang="en-US"/>
              </a:p>
            </c:txPr>
            <c:dLblPos val="bestFit"/>
            <c:showLegendKey val="0"/>
            <c:showVal val="0"/>
            <c:showCatName val="1"/>
            <c:showSerName val="0"/>
            <c:showPercent val="1"/>
            <c:showBubbleSize val="0"/>
            <c:showLeaderLines val="1"/>
            <c:extLst>
              <c:ext xmlns:c15="http://schemas.microsoft.com/office/drawing/2012/chart" uri="{CE6537A1-D6FC-4f65-9D91-7224C49458BB}"/>
            </c:extLst>
          </c:dLbls>
          <c:cat>
            <c:strRef>
              <c:f>'Income and Debt'!$A$4:$A$6</c:f>
              <c:strCache>
                <c:ptCount val="3"/>
                <c:pt idx="0">
                  <c:v>Australia $7,551,202 million</c:v>
                </c:pt>
                <c:pt idx="1">
                  <c:v>Bangladesh $823,218 million</c:v>
                </c:pt>
                <c:pt idx="2">
                  <c:v>Rest of the World $402,487,191</c:v>
                </c:pt>
              </c:strCache>
            </c:strRef>
          </c:cat>
          <c:val>
            <c:numRef>
              <c:f>'Income and Debt'!$C$4:$C$6</c:f>
              <c:numCache>
                <c:formatCode>General</c:formatCode>
                <c:ptCount val="3"/>
                <c:pt idx="0">
                  <c:v>1.8378942684912951</c:v>
                </c:pt>
                <c:pt idx="1">
                  <c:v>0.20036381544539092</c:v>
                </c:pt>
                <c:pt idx="2">
                  <c:v>97.961741916063318</c:v>
                </c:pt>
              </c:numCache>
            </c:numRef>
          </c:val>
          <c:extLst>
            <c:ext xmlns:c16="http://schemas.microsoft.com/office/drawing/2014/chart" uri="{C3380CC4-5D6E-409C-BE32-E72D297353CC}">
              <c16:uniqueId val="{00000005-0F9E-4A71-8201-001519701A4B}"/>
            </c:ext>
          </c:extLst>
        </c:ser>
        <c:dLbls>
          <c:dLblPos val="bestFit"/>
          <c:showLegendKey val="0"/>
          <c:showVal val="0"/>
          <c:showCatName val="1"/>
          <c:showSerName val="0"/>
          <c:showPercent val="1"/>
          <c:showBubbleSize val="0"/>
          <c:showLeaderLines val="1"/>
        </c:dLbls>
        <c:gapWidth val="52"/>
        <c:splitType val="percent"/>
        <c:splitPos val="10"/>
        <c:secondPieSize val="75"/>
        <c:serLines/>
      </c:ofPieChart>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i="1"/>
            </a:pPr>
            <a:r>
              <a:rPr lang="en-GB" sz="1500" i="1" dirty="0">
                <a:latin typeface="Garamond" panose="02020404030301010803" pitchFamily="18" charset="0"/>
              </a:rPr>
              <a:t>Floor adjustment</a:t>
            </a:r>
          </a:p>
        </c:rich>
      </c:tx>
      <c:layout>
        <c:manualLayout>
          <c:xMode val="edge"/>
          <c:yMode val="edge"/>
          <c:x val="0.26838753851420749"/>
          <c:y val="0.12222222222222222"/>
        </c:manualLayout>
      </c:layout>
      <c:overlay val="0"/>
    </c:title>
    <c:autoTitleDeleted val="0"/>
    <c:plotArea>
      <c:layout>
        <c:manualLayout>
          <c:layoutTarget val="inner"/>
          <c:xMode val="edge"/>
          <c:yMode val="edge"/>
          <c:x val="0.19331593061736849"/>
          <c:y val="0.29752475940507439"/>
          <c:w val="0.61183555859865346"/>
          <c:h val="0.37525914260717408"/>
        </c:manualLayout>
      </c:layout>
      <c:doughnutChart>
        <c:varyColors val="1"/>
        <c:ser>
          <c:idx val="0"/>
          <c:order val="0"/>
          <c:dPt>
            <c:idx val="2"/>
            <c:bubble3D val="0"/>
            <c:explosion val="15"/>
            <c:spPr>
              <a:ln>
                <a:solidFill>
                  <a:schemeClr val="tx1"/>
                </a:solidFill>
                <a:prstDash val="sysDot"/>
              </a:ln>
            </c:spPr>
            <c:extLst>
              <c:ext xmlns:c16="http://schemas.microsoft.com/office/drawing/2014/chart" uri="{C3380CC4-5D6E-409C-BE32-E72D297353CC}">
                <c16:uniqueId val="{00000001-6BD6-4511-AA8E-44581838D5AB}"/>
              </c:ext>
            </c:extLst>
          </c:dPt>
          <c:cat>
            <c:strRef>
              <c:f>Floor!$C$29:$C$31</c:f>
              <c:strCache>
                <c:ptCount val="3"/>
                <c:pt idx="0">
                  <c:v>Shares of other Member States</c:v>
                </c:pt>
                <c:pt idx="1">
                  <c:v>Shares of Member States under the floor</c:v>
                </c:pt>
                <c:pt idx="2">
                  <c:v>Share adjustments</c:v>
                </c:pt>
              </c:strCache>
            </c:strRef>
          </c:cat>
          <c:val>
            <c:numRef>
              <c:f>Floor!$D$29:$D$31</c:f>
              <c:numCache>
                <c:formatCode>General</c:formatCode>
                <c:ptCount val="3"/>
                <c:pt idx="0">
                  <c:v>76.904619999999994</c:v>
                </c:pt>
                <c:pt idx="1">
                  <c:v>3</c:v>
                </c:pt>
                <c:pt idx="2">
                  <c:v>3</c:v>
                </c:pt>
              </c:numCache>
            </c:numRef>
          </c:val>
          <c:extLst>
            <c:ext xmlns:c16="http://schemas.microsoft.com/office/drawing/2014/chart" uri="{C3380CC4-5D6E-409C-BE32-E72D297353CC}">
              <c16:uniqueId val="{00000002-6BD6-4511-AA8E-44581838D5AB}"/>
            </c:ext>
          </c:extLst>
        </c:ser>
        <c:dLbls>
          <c:showLegendKey val="0"/>
          <c:showVal val="0"/>
          <c:showCatName val="0"/>
          <c:showSerName val="0"/>
          <c:showPercent val="0"/>
          <c:showBubbleSize val="0"/>
          <c:showLeaderLines val="1"/>
        </c:dLbls>
        <c:firstSliceAng val="0"/>
        <c:holeSize val="50"/>
      </c:doughnutChart>
    </c:plotArea>
    <c:legend>
      <c:legendPos val="b"/>
      <c:layout>
        <c:manualLayout>
          <c:xMode val="edge"/>
          <c:yMode val="edge"/>
          <c:x val="0.12743666552550498"/>
          <c:y val="0.71259107611548556"/>
          <c:w val="0.82796245577998406"/>
          <c:h val="0.27852003499562555"/>
        </c:manualLayout>
      </c:layout>
      <c:overlay val="0"/>
      <c:txPr>
        <a:bodyPr/>
        <a:lstStyle/>
        <a:p>
          <a:pPr>
            <a:defRPr sz="1500" b="1">
              <a:latin typeface="Garamond" panose="02020404030301010803" pitchFamily="18" charset="0"/>
            </a:defRPr>
          </a:pPr>
          <a:endParaRPr lang="en-US"/>
        </a:p>
      </c:txPr>
    </c:legend>
    <c:plotVisOnly val="1"/>
    <c:dispBlanksAs val="gap"/>
    <c:showDLblsOverMax val="0"/>
  </c:chart>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i="1" dirty="0">
                <a:latin typeface="Garamond" panose="02020404030301010803" pitchFamily="18" charset="0"/>
              </a:rPr>
              <a:t>Shares after the floor application</a:t>
            </a:r>
          </a:p>
        </c:rich>
      </c:tx>
      <c:layout>
        <c:manualLayout>
          <c:xMode val="edge"/>
          <c:yMode val="edge"/>
          <c:x val="0.13637087403837686"/>
          <c:y val="0.15631964754405697"/>
        </c:manualLayout>
      </c:layout>
      <c:overlay val="0"/>
    </c:title>
    <c:autoTitleDeleted val="0"/>
    <c:plotArea>
      <c:layout>
        <c:manualLayout>
          <c:layoutTarget val="inner"/>
          <c:xMode val="edge"/>
          <c:yMode val="edge"/>
          <c:x val="8.3289036960139812E-2"/>
          <c:y val="0.13255193100862389"/>
          <c:w val="0.8579907879417038"/>
          <c:h val="0.78311042369703798"/>
        </c:manualLayout>
      </c:layout>
      <c:ofPieChart>
        <c:ofPieType val="bar"/>
        <c:varyColors val="1"/>
        <c:ser>
          <c:idx val="0"/>
          <c:order val="0"/>
          <c:explosion val="23"/>
          <c:dPt>
            <c:idx val="2"/>
            <c:bubble3D val="0"/>
            <c:spPr>
              <a:solidFill>
                <a:srgbClr val="3795AF"/>
              </a:solidFill>
            </c:spPr>
            <c:extLst>
              <c:ext xmlns:c16="http://schemas.microsoft.com/office/drawing/2014/chart" uri="{C3380CC4-5D6E-409C-BE32-E72D297353CC}">
                <c16:uniqueId val="{00000001-925A-40D2-9E5B-7DFE6EDB6025}"/>
              </c:ext>
            </c:extLst>
          </c:dPt>
          <c:dLbls>
            <c:dLbl>
              <c:idx val="0"/>
              <c:layout>
                <c:manualLayout>
                  <c:x val="-0.11154958296929048"/>
                  <c:y val="-0.114172248991264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925A-40D2-9E5B-7DFE6EDB6025}"/>
                </c:ext>
              </c:extLst>
            </c:dLbl>
            <c:dLbl>
              <c:idx val="1"/>
              <c:layout>
                <c:manualLayout>
                  <c:x val="-8.6293073617752999E-2"/>
                  <c:y val="8.6689191836095109E-2"/>
                </c:manualLayout>
              </c:layout>
              <c:tx>
                <c:rich>
                  <a:bodyPr/>
                  <a:lstStyle/>
                  <a:p>
                    <a:r>
                      <a:rPr lang="en-US" dirty="0">
                        <a:solidFill>
                          <a:schemeClr val="tx1"/>
                        </a:solidFill>
                      </a:rPr>
                      <a:t>Bangladesh
0.054%</a:t>
                    </a:r>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925A-40D2-9E5B-7DFE6EDB6025}"/>
                </c:ext>
              </c:extLst>
            </c:dLbl>
            <c:dLbl>
              <c:idx val="2"/>
              <c:layout>
                <c:manualLayout>
                  <c:x val="0.11051827550410269"/>
                  <c:y val="-6.3742312061738551E-3"/>
                </c:manualLayout>
              </c:layout>
              <c:tx>
                <c:rich>
                  <a:bodyPr/>
                  <a:lstStyle/>
                  <a:p>
                    <a:r>
                      <a:rPr lang="en-US" dirty="0">
                        <a:solidFill>
                          <a:schemeClr val="bg1"/>
                        </a:solidFill>
                      </a:rPr>
                      <a:t>Rest of the World
97.729%</a:t>
                    </a:r>
                    <a:endParaRPr lang="en-US" dirty="0"/>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925A-40D2-9E5B-7DFE6EDB6025}"/>
                </c:ext>
              </c:extLst>
            </c:dLbl>
            <c:dLbl>
              <c:idx val="3"/>
              <c:delete val="1"/>
              <c:extLst>
                <c:ext xmlns:c15="http://schemas.microsoft.com/office/drawing/2012/chart" uri="{CE6537A1-D6FC-4f65-9D91-7224C49458BB}"/>
                <c:ext xmlns:c16="http://schemas.microsoft.com/office/drawing/2014/chart" uri="{C3380CC4-5D6E-409C-BE32-E72D297353CC}">
                  <c16:uniqueId val="{00000004-925A-40D2-9E5B-7DFE6EDB6025}"/>
                </c:ext>
              </c:extLst>
            </c:dLbl>
            <c:numFmt formatCode="0.000%" sourceLinked="0"/>
            <c:spPr>
              <a:noFill/>
              <a:ln>
                <a:noFill/>
              </a:ln>
              <a:effectLst/>
            </c:spPr>
            <c:txPr>
              <a:bodyPr/>
              <a:lstStyle/>
              <a:p>
                <a:pPr>
                  <a:defRPr sz="1500" b="1" i="1">
                    <a:solidFill>
                      <a:schemeClr val="bg1"/>
                    </a:solidFill>
                    <a:latin typeface="Garamond" panose="02020404030301010803" pitchFamily="18" charset="0"/>
                  </a:defRPr>
                </a:pPr>
                <a:endParaRPr lang="en-US"/>
              </a:p>
            </c:txPr>
            <c:dLblPos val="bestFit"/>
            <c:showLegendKey val="0"/>
            <c:showVal val="0"/>
            <c:showCatName val="1"/>
            <c:showSerName val="0"/>
            <c:showPercent val="1"/>
            <c:showBubbleSize val="0"/>
            <c:showLeaderLines val="1"/>
            <c:extLst>
              <c:ext xmlns:c15="http://schemas.microsoft.com/office/drawing/2012/chart" uri="{CE6537A1-D6FC-4f65-9D91-7224C49458BB}"/>
            </c:extLst>
          </c:dLbls>
          <c:cat>
            <c:strRef>
              <c:f>LPCIA!$N$5:$N$7</c:f>
              <c:strCache>
                <c:ptCount val="3"/>
                <c:pt idx="0">
                  <c:v>Australia</c:v>
                </c:pt>
                <c:pt idx="1">
                  <c:v>Bangladesh</c:v>
                </c:pt>
                <c:pt idx="2">
                  <c:v>Rest of the World</c:v>
                </c:pt>
              </c:strCache>
            </c:strRef>
          </c:cat>
          <c:val>
            <c:numRef>
              <c:f>LPCIA!$O$5:$O$7</c:f>
              <c:numCache>
                <c:formatCode>General</c:formatCode>
                <c:ptCount val="3"/>
                <c:pt idx="0">
                  <c:v>2.2170000000000001</c:v>
                </c:pt>
                <c:pt idx="1">
                  <c:v>0.54</c:v>
                </c:pt>
                <c:pt idx="2">
                  <c:v>97.242999999999995</c:v>
                </c:pt>
              </c:numCache>
            </c:numRef>
          </c:val>
          <c:extLst>
            <c:ext xmlns:c16="http://schemas.microsoft.com/office/drawing/2014/chart" uri="{C3380CC4-5D6E-409C-BE32-E72D297353CC}">
              <c16:uniqueId val="{00000005-925A-40D2-9E5B-7DFE6EDB6025}"/>
            </c:ext>
          </c:extLst>
        </c:ser>
        <c:dLbls>
          <c:dLblPos val="bestFit"/>
          <c:showLegendKey val="0"/>
          <c:showVal val="0"/>
          <c:showCatName val="1"/>
          <c:showSerName val="0"/>
          <c:showPercent val="1"/>
          <c:showBubbleSize val="0"/>
          <c:showLeaderLines val="1"/>
        </c:dLbls>
        <c:gapWidth val="100"/>
        <c:splitType val="percent"/>
        <c:splitPos val="10"/>
        <c:secondPieSize val="75"/>
        <c:serLines/>
      </c:ofPieChart>
    </c:plotArea>
    <c:plotVisOnly val="1"/>
    <c:dispBlanksAs val="gap"/>
    <c:showDLblsOverMax val="0"/>
  </c:chart>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2"/>
    </mc:Choice>
    <mc:Fallback>
      <c:style val="22"/>
    </mc:Fallback>
  </mc:AlternateContent>
  <c:chart>
    <c:title>
      <c:tx>
        <c:rich>
          <a:bodyPr/>
          <a:lstStyle/>
          <a:p>
            <a:pPr>
              <a:defRPr i="1"/>
            </a:pPr>
            <a:r>
              <a:rPr lang="en-GB" sz="1500" i="1" dirty="0">
                <a:latin typeface="Garamond" panose="02020404030301010803" pitchFamily="18" charset="0"/>
              </a:rPr>
              <a:t>Total share before LDC ceiling</a:t>
            </a:r>
          </a:p>
        </c:rich>
      </c:tx>
      <c:layout>
        <c:manualLayout>
          <c:xMode val="edge"/>
          <c:yMode val="edge"/>
          <c:x val="5.0802416026659976E-2"/>
          <c:y val="4.7337707678051712E-2"/>
        </c:manualLayout>
      </c:layout>
      <c:overlay val="0"/>
    </c:title>
    <c:autoTitleDeleted val="0"/>
    <c:plotArea>
      <c:layout>
        <c:manualLayout>
          <c:layoutTarget val="inner"/>
          <c:xMode val="edge"/>
          <c:yMode val="edge"/>
          <c:x val="5.9595460987234741E-2"/>
          <c:y val="0.23326747888959945"/>
          <c:w val="0.63502431431217976"/>
          <c:h val="0.38501602041215854"/>
        </c:manualLayout>
      </c:layout>
      <c:doughnutChart>
        <c:varyColors val="1"/>
        <c:ser>
          <c:idx val="0"/>
          <c:order val="0"/>
          <c:tx>
            <c:strRef>
              <c:f>'LDC Ceiling'!$D$7</c:f>
              <c:strCache>
                <c:ptCount val="1"/>
              </c:strCache>
            </c:strRef>
          </c:tx>
          <c:dPt>
            <c:idx val="0"/>
            <c:bubble3D val="0"/>
            <c:extLst>
              <c:ext xmlns:c16="http://schemas.microsoft.com/office/drawing/2014/chart" uri="{C3380CC4-5D6E-409C-BE32-E72D297353CC}">
                <c16:uniqueId val="{00000000-1661-4A9F-B443-207340736182}"/>
              </c:ext>
            </c:extLst>
          </c:dPt>
          <c:dPt>
            <c:idx val="1"/>
            <c:bubble3D val="0"/>
            <c:spPr>
              <a:solidFill>
                <a:schemeClr val="accent3"/>
              </a:solidFill>
            </c:spPr>
            <c:extLst>
              <c:ext xmlns:c16="http://schemas.microsoft.com/office/drawing/2014/chart" uri="{C3380CC4-5D6E-409C-BE32-E72D297353CC}">
                <c16:uniqueId val="{00000002-1661-4A9F-B443-207340736182}"/>
              </c:ext>
            </c:extLst>
          </c:dPt>
          <c:dLbls>
            <c:delete val="1"/>
          </c:dLbls>
          <c:cat>
            <c:strRef>
              <c:f>'LDC Ceiling'!$A$17:$A$18</c:f>
              <c:strCache>
                <c:ptCount val="2"/>
                <c:pt idx="0">
                  <c:v>Share of LDC Ceiling Member States</c:v>
                </c:pt>
                <c:pt idx="1">
                  <c:v>Share of absorbers</c:v>
                </c:pt>
              </c:strCache>
            </c:strRef>
          </c:cat>
          <c:val>
            <c:numRef>
              <c:f>'LDC Ceiling'!$B$17:$B$18</c:f>
              <c:numCache>
                <c:formatCode>General</c:formatCode>
                <c:ptCount val="2"/>
                <c:pt idx="0">
                  <c:v>8</c:v>
                </c:pt>
                <c:pt idx="1">
                  <c:v>76.675060000000002</c:v>
                </c:pt>
              </c:numCache>
            </c:numRef>
          </c:val>
          <c:extLst>
            <c:ext xmlns:c16="http://schemas.microsoft.com/office/drawing/2014/chart" uri="{C3380CC4-5D6E-409C-BE32-E72D297353CC}">
              <c16:uniqueId val="{00000003-1661-4A9F-B443-207340736182}"/>
            </c:ext>
          </c:extLst>
        </c:ser>
        <c:dLbls>
          <c:showLegendKey val="0"/>
          <c:showVal val="1"/>
          <c:showCatName val="0"/>
          <c:showSerName val="0"/>
          <c:showPercent val="0"/>
          <c:showBubbleSize val="0"/>
          <c:showLeaderLines val="1"/>
        </c:dLbls>
        <c:firstSliceAng val="0"/>
        <c:holeSize val="50"/>
      </c:doughnutChart>
    </c:plotArea>
    <c:legend>
      <c:legendPos val="b"/>
      <c:layout>
        <c:manualLayout>
          <c:xMode val="edge"/>
          <c:yMode val="edge"/>
          <c:x val="9.7710640513449395E-2"/>
          <c:y val="0.73025467887393791"/>
          <c:w val="0.66715223537626467"/>
          <c:h val="0.23339146578614217"/>
        </c:manualLayout>
      </c:layout>
      <c:overlay val="0"/>
      <c:txPr>
        <a:bodyPr/>
        <a:lstStyle/>
        <a:p>
          <a:pPr>
            <a:defRPr sz="1500" b="1">
              <a:latin typeface="Garamond" panose="02020404030301010803" pitchFamily="18" charset="0"/>
            </a:defRPr>
          </a:pPr>
          <a:endParaRPr lang="en-US"/>
        </a:p>
      </c:txPr>
    </c:legend>
    <c:plotVisOnly val="1"/>
    <c:dispBlanksAs val="gap"/>
    <c:showDLblsOverMax val="0"/>
  </c:chart>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2"/>
    </mc:Choice>
    <mc:Fallback>
      <c:style val="22"/>
    </mc:Fallback>
  </mc:AlternateContent>
  <c:chart>
    <c:title>
      <c:tx>
        <c:rich>
          <a:bodyPr/>
          <a:lstStyle/>
          <a:p>
            <a:pPr>
              <a:defRPr i="1"/>
            </a:pPr>
            <a:r>
              <a:rPr lang="en-GB" sz="1500" i="1">
                <a:latin typeface="Garamond" panose="02020404030301010803" pitchFamily="18" charset="0"/>
              </a:rPr>
              <a:t>After</a:t>
            </a:r>
            <a:r>
              <a:rPr lang="en-GB" sz="1500" i="1" baseline="0">
                <a:latin typeface="Garamond" panose="02020404030301010803" pitchFamily="18" charset="0"/>
              </a:rPr>
              <a:t> LDC ceiling</a:t>
            </a:r>
            <a:endParaRPr lang="en-GB" sz="1500" i="1">
              <a:latin typeface="Garamond" panose="02020404030301010803" pitchFamily="18" charset="0"/>
            </a:endParaRPr>
          </a:p>
        </c:rich>
      </c:tx>
      <c:layout>
        <c:manualLayout>
          <c:xMode val="edge"/>
          <c:yMode val="edge"/>
          <c:x val="0.28642741177245989"/>
          <c:y val="3.7337512452807621E-2"/>
        </c:manualLayout>
      </c:layout>
      <c:overlay val="0"/>
    </c:title>
    <c:autoTitleDeleted val="0"/>
    <c:plotArea>
      <c:layout>
        <c:manualLayout>
          <c:layoutTarget val="inner"/>
          <c:xMode val="edge"/>
          <c:yMode val="edge"/>
          <c:x val="0.1782459882056884"/>
          <c:y val="0.21740405638228291"/>
          <c:w val="0.6731279349811381"/>
          <c:h val="0.41118416694640947"/>
        </c:manualLayout>
      </c:layout>
      <c:doughnutChart>
        <c:varyColors val="1"/>
        <c:ser>
          <c:idx val="0"/>
          <c:order val="0"/>
          <c:tx>
            <c:strRef>
              <c:f>'LDC Ceiling'!$B$26:$B$27</c:f>
              <c:strCache>
                <c:ptCount val="1"/>
                <c:pt idx="0">
                  <c:v>2.8 81.87506</c:v>
                </c:pt>
              </c:strCache>
            </c:strRef>
          </c:tx>
          <c:dPt>
            <c:idx val="0"/>
            <c:bubble3D val="0"/>
            <c:extLst>
              <c:ext xmlns:c16="http://schemas.microsoft.com/office/drawing/2014/chart" uri="{C3380CC4-5D6E-409C-BE32-E72D297353CC}">
                <c16:uniqueId val="{00000000-751B-4FC2-9371-CD2BC01759C6}"/>
              </c:ext>
            </c:extLst>
          </c:dPt>
          <c:dPt>
            <c:idx val="1"/>
            <c:bubble3D val="0"/>
            <c:spPr>
              <a:solidFill>
                <a:schemeClr val="accent3"/>
              </a:solidFill>
            </c:spPr>
            <c:extLst>
              <c:ext xmlns:c16="http://schemas.microsoft.com/office/drawing/2014/chart" uri="{C3380CC4-5D6E-409C-BE32-E72D297353CC}">
                <c16:uniqueId val="{00000002-751B-4FC2-9371-CD2BC01759C6}"/>
              </c:ext>
            </c:extLst>
          </c:dPt>
          <c:dLbls>
            <c:delete val="1"/>
          </c:dLbls>
          <c:cat>
            <c:strRef>
              <c:f>'LDC Ceiling'!$A$26:$A$27</c:f>
              <c:strCache>
                <c:ptCount val="2"/>
                <c:pt idx="0">
                  <c:v>Share of LDC Ceiling Member States</c:v>
                </c:pt>
                <c:pt idx="1">
                  <c:v>Share of absorbers</c:v>
                </c:pt>
              </c:strCache>
            </c:strRef>
          </c:cat>
          <c:val>
            <c:numRef>
              <c:f>'LDC Ceiling'!$B$26:$B$27</c:f>
              <c:numCache>
                <c:formatCode>General</c:formatCode>
                <c:ptCount val="2"/>
                <c:pt idx="0">
                  <c:v>2.8</c:v>
                </c:pt>
                <c:pt idx="1">
                  <c:v>81.875060000000005</c:v>
                </c:pt>
              </c:numCache>
            </c:numRef>
          </c:val>
          <c:extLst>
            <c:ext xmlns:c16="http://schemas.microsoft.com/office/drawing/2014/chart" uri="{C3380CC4-5D6E-409C-BE32-E72D297353CC}">
              <c16:uniqueId val="{00000003-751B-4FC2-9371-CD2BC01759C6}"/>
            </c:ext>
          </c:extLst>
        </c:ser>
        <c:dLbls>
          <c:showLegendKey val="0"/>
          <c:showVal val="1"/>
          <c:showCatName val="0"/>
          <c:showSerName val="0"/>
          <c:showPercent val="0"/>
          <c:showBubbleSize val="0"/>
          <c:showLeaderLines val="1"/>
        </c:dLbls>
        <c:firstSliceAng val="0"/>
        <c:holeSize val="50"/>
      </c:doughnutChart>
    </c:plotArea>
    <c:legend>
      <c:legendPos val="b"/>
      <c:legendEntry>
        <c:idx val="0"/>
        <c:txPr>
          <a:bodyPr/>
          <a:lstStyle/>
          <a:p>
            <a:pPr>
              <a:defRPr sz="1500" b="1">
                <a:latin typeface="Garamond" panose="02020404030301010803" pitchFamily="18" charset="0"/>
              </a:defRPr>
            </a:pPr>
            <a:endParaRPr lang="en-US"/>
          </a:p>
        </c:txPr>
      </c:legendEntry>
      <c:legendEntry>
        <c:idx val="1"/>
        <c:txPr>
          <a:bodyPr/>
          <a:lstStyle/>
          <a:p>
            <a:pPr>
              <a:defRPr sz="1500" b="1">
                <a:latin typeface="Garamond" panose="02020404030301010803" pitchFamily="18" charset="0"/>
              </a:defRPr>
            </a:pPr>
            <a:endParaRPr lang="en-US"/>
          </a:p>
        </c:txPr>
      </c:legendEntry>
      <c:layout>
        <c:manualLayout>
          <c:xMode val="edge"/>
          <c:yMode val="edge"/>
          <c:x val="0.10414837910436117"/>
          <c:y val="0.71028713532795107"/>
          <c:w val="0.65504252488744996"/>
          <c:h val="0.1973433875717798"/>
        </c:manualLayout>
      </c:layout>
      <c:overlay val="0"/>
      <c:txPr>
        <a:bodyPr/>
        <a:lstStyle/>
        <a:p>
          <a:pPr>
            <a:defRPr sz="1500">
              <a:latin typeface="Garamond" panose="02020404030301010803" pitchFamily="18" charset="0"/>
            </a:defRPr>
          </a:pPr>
          <a:endParaRPr lang="en-US"/>
        </a:p>
      </c:txPr>
    </c:legend>
    <c:plotVisOnly val="1"/>
    <c:dispBlanksAs val="gap"/>
    <c:showDLblsOverMax val="0"/>
  </c:chart>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500" i="1">
                <a:latin typeface="Garamond" panose="02020404030301010803" pitchFamily="18" charset="0"/>
              </a:defRPr>
            </a:pPr>
            <a:r>
              <a:rPr lang="en-GB" sz="1500" i="1" dirty="0">
                <a:latin typeface="Garamond" panose="02020404030301010803" pitchFamily="18" charset="0"/>
              </a:rPr>
              <a:t>Adjustment:</a:t>
            </a:r>
            <a:r>
              <a:rPr lang="en-GB" sz="1500" i="1" baseline="0" dirty="0">
                <a:latin typeface="Garamond" panose="02020404030301010803" pitchFamily="18" charset="0"/>
              </a:rPr>
              <a:t> LDC ceiling</a:t>
            </a:r>
            <a:endParaRPr lang="en-GB" sz="1500" i="1" dirty="0">
              <a:latin typeface="Garamond" panose="02020404030301010803" pitchFamily="18" charset="0"/>
            </a:endParaRPr>
          </a:p>
        </c:rich>
      </c:tx>
      <c:layout>
        <c:manualLayout>
          <c:xMode val="edge"/>
          <c:yMode val="edge"/>
          <c:x val="0.19495046947751188"/>
          <c:y val="4.641584116501566E-2"/>
        </c:manualLayout>
      </c:layout>
      <c:overlay val="0"/>
    </c:title>
    <c:autoTitleDeleted val="0"/>
    <c:plotArea>
      <c:layout>
        <c:manualLayout>
          <c:layoutTarget val="inner"/>
          <c:xMode val="edge"/>
          <c:yMode val="edge"/>
          <c:x val="0.21940089345175334"/>
          <c:y val="0.2139785263282043"/>
          <c:w val="0.56479878340414924"/>
          <c:h val="0.46618699345661901"/>
        </c:manualLayout>
      </c:layout>
      <c:doughnutChart>
        <c:varyColors val="1"/>
        <c:ser>
          <c:idx val="0"/>
          <c:order val="0"/>
          <c:dPt>
            <c:idx val="0"/>
            <c:bubble3D val="0"/>
            <c:spPr>
              <a:solidFill>
                <a:schemeClr val="accent4"/>
              </a:solidFill>
            </c:spPr>
            <c:extLst>
              <c:ext xmlns:c16="http://schemas.microsoft.com/office/drawing/2014/chart" uri="{C3380CC4-5D6E-409C-BE32-E72D297353CC}">
                <c16:uniqueId val="{00000001-0FD3-49C4-96F4-2527D87046DF}"/>
              </c:ext>
            </c:extLst>
          </c:dPt>
          <c:dPt>
            <c:idx val="1"/>
            <c:bubble3D val="0"/>
            <c:spPr>
              <a:solidFill>
                <a:schemeClr val="accent3"/>
              </a:solidFill>
            </c:spPr>
            <c:extLst>
              <c:ext xmlns:c16="http://schemas.microsoft.com/office/drawing/2014/chart" uri="{C3380CC4-5D6E-409C-BE32-E72D297353CC}">
                <c16:uniqueId val="{00000003-0FD3-49C4-96F4-2527D87046DF}"/>
              </c:ext>
            </c:extLst>
          </c:dPt>
          <c:dPt>
            <c:idx val="2"/>
            <c:bubble3D val="0"/>
            <c:explosion val="8"/>
            <c:spPr>
              <a:solidFill>
                <a:schemeClr val="accent6">
                  <a:lumMod val="75000"/>
                </a:schemeClr>
              </a:solidFill>
              <a:ln w="12700">
                <a:solidFill>
                  <a:schemeClr val="tx1">
                    <a:lumMod val="95000"/>
                    <a:lumOff val="5000"/>
                  </a:schemeClr>
                </a:solidFill>
                <a:prstDash val="sysDot"/>
              </a:ln>
            </c:spPr>
            <c:extLst>
              <c:ext xmlns:c16="http://schemas.microsoft.com/office/drawing/2014/chart" uri="{C3380CC4-5D6E-409C-BE32-E72D297353CC}">
                <c16:uniqueId val="{00000005-0FD3-49C4-96F4-2527D87046DF}"/>
              </c:ext>
            </c:extLst>
          </c:dPt>
          <c:cat>
            <c:strRef>
              <c:f>'LDC Ceiling'!$A$21:$A$23</c:f>
              <c:strCache>
                <c:ptCount val="3"/>
                <c:pt idx="0">
                  <c:v>Share of LDC Ceiling Member States</c:v>
                </c:pt>
                <c:pt idx="1">
                  <c:v>Share of absorbers</c:v>
                </c:pt>
                <c:pt idx="2">
                  <c:v>Share adjustment</c:v>
                </c:pt>
              </c:strCache>
            </c:strRef>
          </c:cat>
          <c:val>
            <c:numRef>
              <c:f>'LDC Ceiling'!$B$21:$B$23</c:f>
              <c:numCache>
                <c:formatCode>General</c:formatCode>
                <c:ptCount val="3"/>
                <c:pt idx="0">
                  <c:v>2.8</c:v>
                </c:pt>
                <c:pt idx="1">
                  <c:v>76.675060000000002</c:v>
                </c:pt>
                <c:pt idx="2">
                  <c:v>5.2</c:v>
                </c:pt>
              </c:numCache>
            </c:numRef>
          </c:val>
          <c:extLst>
            <c:ext xmlns:c16="http://schemas.microsoft.com/office/drawing/2014/chart" uri="{C3380CC4-5D6E-409C-BE32-E72D297353CC}">
              <c16:uniqueId val="{00000006-0FD3-49C4-96F4-2527D87046DF}"/>
            </c:ext>
          </c:extLst>
        </c:ser>
        <c:dLbls>
          <c:showLegendKey val="0"/>
          <c:showVal val="0"/>
          <c:showCatName val="0"/>
          <c:showSerName val="0"/>
          <c:showPercent val="0"/>
          <c:showBubbleSize val="0"/>
          <c:showLeaderLines val="1"/>
        </c:dLbls>
        <c:firstSliceAng val="0"/>
        <c:holeSize val="50"/>
      </c:doughnutChart>
    </c:plotArea>
    <c:legend>
      <c:legendPos val="b"/>
      <c:layout>
        <c:manualLayout>
          <c:xMode val="edge"/>
          <c:yMode val="edge"/>
          <c:x val="0.16984939126263496"/>
          <c:y val="0.72674561849123698"/>
          <c:w val="0.75751633227196835"/>
          <c:h val="0.25712534925069852"/>
        </c:manualLayout>
      </c:layout>
      <c:overlay val="0"/>
      <c:txPr>
        <a:bodyPr/>
        <a:lstStyle/>
        <a:p>
          <a:pPr rtl="0">
            <a:defRPr sz="1500" b="1">
              <a:latin typeface="Garamond" panose="02020404030301010803" pitchFamily="18" charset="0"/>
            </a:defRPr>
          </a:pPr>
          <a:endParaRPr lang="en-US"/>
        </a:p>
      </c:txPr>
    </c:legend>
    <c:plotVisOnly val="1"/>
    <c:dispBlanksAs val="gap"/>
    <c:showDLblsOverMax val="0"/>
  </c:chart>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500" b="1" i="1">
                <a:latin typeface="Garamond" panose="02020404030301010803" pitchFamily="18" charset="0"/>
              </a:rPr>
              <a:t>After the</a:t>
            </a:r>
            <a:r>
              <a:rPr lang="en-GB" sz="1500" b="1" i="1" baseline="0">
                <a:latin typeface="Garamond" panose="02020404030301010803" pitchFamily="18" charset="0"/>
              </a:rPr>
              <a:t> LDC floor</a:t>
            </a:r>
            <a:endParaRPr lang="en-GB" sz="1500" b="1" i="1">
              <a:latin typeface="Garamond" panose="02020404030301010803" pitchFamily="18" charset="0"/>
            </a:endParaRPr>
          </a:p>
        </c:rich>
      </c:tx>
      <c:overlay val="0"/>
    </c:title>
    <c:autoTitleDeleted val="0"/>
    <c:plotArea>
      <c:layout/>
      <c:ofPieChart>
        <c:ofPieType val="bar"/>
        <c:varyColors val="1"/>
        <c:ser>
          <c:idx val="0"/>
          <c:order val="0"/>
          <c:explosion val="25"/>
          <c:dPt>
            <c:idx val="2"/>
            <c:bubble3D val="0"/>
            <c:spPr>
              <a:solidFill>
                <a:srgbClr val="3795AF"/>
              </a:solidFill>
            </c:spPr>
            <c:extLst>
              <c:ext xmlns:c16="http://schemas.microsoft.com/office/drawing/2014/chart" uri="{C3380CC4-5D6E-409C-BE32-E72D297353CC}">
                <c16:uniqueId val="{00000001-9AC1-49F9-9EAC-55A1DEBC2903}"/>
              </c:ext>
            </c:extLst>
          </c:dPt>
          <c:dLbls>
            <c:dLbl>
              <c:idx val="0"/>
              <c:layout>
                <c:manualLayout>
                  <c:x val="-0.13177910999761394"/>
                  <c:y val="-1.2367374532728863E-2"/>
                </c:manualLayout>
              </c:layout>
              <c:tx>
                <c:rich>
                  <a:bodyPr/>
                  <a:lstStyle/>
                  <a:p>
                    <a:r>
                      <a:rPr lang="en-US" dirty="0">
                        <a:solidFill>
                          <a:schemeClr val="bg1"/>
                        </a:solidFill>
                      </a:rPr>
                      <a:t>Australia
2.221%</a:t>
                    </a:r>
                    <a:endParaRPr lang="en-US" dirty="0"/>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9AC1-49F9-9EAC-55A1DEBC2903}"/>
                </c:ext>
              </c:extLst>
            </c:dLbl>
            <c:dLbl>
              <c:idx val="1"/>
              <c:layout>
                <c:manualLayout>
                  <c:x val="-9.8616529467907416E-2"/>
                  <c:y val="7.7181857949574481E-2"/>
                </c:manualLayout>
              </c:layout>
              <c:tx>
                <c:rich>
                  <a:bodyPr/>
                  <a:lstStyle/>
                  <a:p>
                    <a:r>
                      <a:rPr lang="en-US" dirty="0">
                        <a:solidFill>
                          <a:schemeClr val="tx1"/>
                        </a:solidFill>
                      </a:rPr>
                      <a:t>Bangladesh
0.010%</a:t>
                    </a:r>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9AC1-49F9-9EAC-55A1DEBC2903}"/>
                </c:ext>
              </c:extLst>
            </c:dLbl>
            <c:dLbl>
              <c:idx val="2"/>
              <c:layout>
                <c:manualLayout>
                  <c:x val="0.17680564357795248"/>
                  <c:y val="-1.922964757610427E-3"/>
                </c:manualLayout>
              </c:layout>
              <c:tx>
                <c:rich>
                  <a:bodyPr/>
                  <a:lstStyle/>
                  <a:p>
                    <a:r>
                      <a:rPr lang="en-US">
                        <a:solidFill>
                          <a:schemeClr val="bg1"/>
                        </a:solidFill>
                      </a:rPr>
                      <a:t>Rest of the world
97.769%</a:t>
                    </a:r>
                    <a:endParaRPr lang="en-US"/>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9AC1-49F9-9EAC-55A1DEBC2903}"/>
                </c:ext>
              </c:extLst>
            </c:dLbl>
            <c:dLbl>
              <c:idx val="3"/>
              <c:delete val="1"/>
              <c:extLst>
                <c:ext xmlns:c15="http://schemas.microsoft.com/office/drawing/2012/chart" uri="{CE6537A1-D6FC-4f65-9D91-7224C49458BB}"/>
                <c:ext xmlns:c16="http://schemas.microsoft.com/office/drawing/2014/chart" uri="{C3380CC4-5D6E-409C-BE32-E72D297353CC}">
                  <c16:uniqueId val="{00000004-9AC1-49F9-9EAC-55A1DEBC2903}"/>
                </c:ext>
              </c:extLst>
            </c:dLbl>
            <c:numFmt formatCode="0.000%" sourceLinked="0"/>
            <c:spPr>
              <a:noFill/>
              <a:ln>
                <a:noFill/>
              </a:ln>
              <a:effectLst/>
            </c:spPr>
            <c:txPr>
              <a:bodyPr/>
              <a:lstStyle/>
              <a:p>
                <a:pPr>
                  <a:defRPr sz="1500" b="1" i="1" u="none">
                    <a:solidFill>
                      <a:schemeClr val="bg1"/>
                    </a:solidFill>
                    <a:latin typeface="Garamond" panose="02020404030301010803" pitchFamily="18" charset="0"/>
                  </a:defRPr>
                </a:pPr>
                <a:endParaRPr lang="en-US"/>
              </a:p>
            </c:txPr>
            <c:dLblPos val="bestFit"/>
            <c:showLegendKey val="0"/>
            <c:showVal val="0"/>
            <c:showCatName val="1"/>
            <c:showSerName val="0"/>
            <c:showPercent val="1"/>
            <c:showBubbleSize val="0"/>
            <c:showLeaderLines val="1"/>
            <c:extLst>
              <c:ext xmlns:c15="http://schemas.microsoft.com/office/drawing/2012/chart" uri="{CE6537A1-D6FC-4f65-9D91-7224C49458BB}"/>
            </c:extLst>
          </c:dLbls>
          <c:cat>
            <c:strRef>
              <c:f>'LDC Ceiling'!$I$2:$I$4</c:f>
              <c:strCache>
                <c:ptCount val="3"/>
                <c:pt idx="0">
                  <c:v>Australia</c:v>
                </c:pt>
                <c:pt idx="1">
                  <c:v>Bangladesh</c:v>
                </c:pt>
                <c:pt idx="2">
                  <c:v>Rest of the world</c:v>
                </c:pt>
              </c:strCache>
            </c:strRef>
          </c:cat>
          <c:val>
            <c:numRef>
              <c:f>'LDC Ceiling'!$J$2:$J$4</c:f>
              <c:numCache>
                <c:formatCode>General</c:formatCode>
                <c:ptCount val="3"/>
                <c:pt idx="0">
                  <c:v>2.2210000000000001</c:v>
                </c:pt>
                <c:pt idx="1">
                  <c:v>0.2</c:v>
                </c:pt>
                <c:pt idx="2">
                  <c:v>97.768999999999991</c:v>
                </c:pt>
              </c:numCache>
            </c:numRef>
          </c:val>
          <c:extLst>
            <c:ext xmlns:c16="http://schemas.microsoft.com/office/drawing/2014/chart" uri="{C3380CC4-5D6E-409C-BE32-E72D297353CC}">
              <c16:uniqueId val="{00000005-9AC1-49F9-9EAC-55A1DEBC2903}"/>
            </c:ext>
          </c:extLst>
        </c:ser>
        <c:dLbls>
          <c:dLblPos val="bestFit"/>
          <c:showLegendKey val="0"/>
          <c:showVal val="0"/>
          <c:showCatName val="1"/>
          <c:showSerName val="0"/>
          <c:showPercent val="1"/>
          <c:showBubbleSize val="0"/>
          <c:showLeaderLines val="1"/>
        </c:dLbls>
        <c:gapWidth val="41"/>
        <c:splitType val="percent"/>
        <c:splitPos val="3"/>
        <c:secondPieSize val="68"/>
        <c:serLines/>
      </c:ofPieChart>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500">
                <a:latin typeface="Garamond" panose="02020404030301010803" pitchFamily="18" charset="0"/>
              </a:defRPr>
            </a:pPr>
            <a:r>
              <a:rPr lang="en-GB" sz="1400" i="1" dirty="0">
                <a:latin typeface="Garamond" panose="02020404030301010803" pitchFamily="18" charset="0"/>
              </a:rPr>
              <a:t>Ceiling application</a:t>
            </a:r>
          </a:p>
        </c:rich>
      </c:tx>
      <c:layout>
        <c:manualLayout>
          <c:xMode val="edge"/>
          <c:yMode val="edge"/>
          <c:x val="0.27593328450222787"/>
          <c:y val="8.5241725797177592E-2"/>
        </c:manualLayout>
      </c:layout>
      <c:overlay val="0"/>
    </c:title>
    <c:autoTitleDeleted val="0"/>
    <c:plotArea>
      <c:layout>
        <c:manualLayout>
          <c:layoutTarget val="inner"/>
          <c:xMode val="edge"/>
          <c:yMode val="edge"/>
          <c:x val="0.18367124269407153"/>
          <c:y val="0.29025353448780511"/>
          <c:w val="0.74904185956767966"/>
          <c:h val="0.43508318644347077"/>
        </c:manualLayout>
      </c:layout>
      <c:doughnutChart>
        <c:varyColors val="1"/>
        <c:ser>
          <c:idx val="0"/>
          <c:order val="0"/>
          <c:tx>
            <c:strRef>
              <c:f>'Final Ceiling'!$D$11</c:f>
              <c:strCache>
                <c:ptCount val="1"/>
              </c:strCache>
            </c:strRef>
          </c:tx>
          <c:dLbls>
            <c:dLbl>
              <c:idx val="2"/>
              <c:layout>
                <c:manualLayout>
                  <c:x val="-0.2844275907692343"/>
                  <c:y val="-8.8959469405297448E-2"/>
                </c:manualLayout>
              </c:layout>
              <c:tx>
                <c:rich>
                  <a:bodyPr/>
                  <a:lstStyle/>
                  <a:p>
                    <a:r>
                      <a:rPr lang="en-US"/>
                      <a:t>0.026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37F-42D3-9163-08C29AF09EB8}"/>
                </c:ext>
              </c:extLst>
            </c:dLbl>
            <c:dLbl>
              <c:idx val="3"/>
              <c:layout>
                <c:manualLayout>
                  <c:x val="-0.24066925692864452"/>
                  <c:y val="-0.15673811276171454"/>
                </c:manualLayout>
              </c:layout>
              <c:tx>
                <c:rich>
                  <a:bodyPr/>
                  <a:lstStyle/>
                  <a:p>
                    <a:r>
                      <a:rPr lang="en-US"/>
                      <a:t>0.080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37F-42D3-9163-08C29AF09EB8}"/>
                </c:ext>
              </c:extLst>
            </c:dLbl>
            <c:numFmt formatCode="0.000" sourceLinked="0"/>
            <c:spPr>
              <a:noFill/>
              <a:ln>
                <a:noFill/>
              </a:ln>
              <a:effectLst/>
            </c:spPr>
            <c:txPr>
              <a:bodyPr/>
              <a:lstStyle/>
              <a:p>
                <a:pPr>
                  <a:defRPr sz="1500" b="1" i="1">
                    <a:latin typeface="Garamond" panose="02020404030301010803"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'Final Ceiling'!$E$11:$E$14</c:f>
              <c:strCache>
                <c:ptCount val="4"/>
                <c:pt idx="0">
                  <c:v>Share of the ceiling Member State</c:v>
                </c:pt>
                <c:pt idx="1">
                  <c:v>Share of absorbers</c:v>
                </c:pt>
                <c:pt idx="2">
                  <c:v>Share of floor Member States</c:v>
                </c:pt>
                <c:pt idx="3">
                  <c:v>Share of LDC Ceiling Member States</c:v>
                </c:pt>
              </c:strCache>
            </c:strRef>
          </c:cat>
          <c:val>
            <c:numRef>
              <c:f>'Final Ceiling'!$F$11:$F$14</c:f>
              <c:numCache>
                <c:formatCode>General</c:formatCode>
                <c:ptCount val="4"/>
                <c:pt idx="0">
                  <c:v>22</c:v>
                </c:pt>
                <c:pt idx="1">
                  <c:v>77.894000000000005</c:v>
                </c:pt>
                <c:pt idx="2">
                  <c:v>1</c:v>
                </c:pt>
                <c:pt idx="3">
                  <c:v>2</c:v>
                </c:pt>
              </c:numCache>
            </c:numRef>
          </c:val>
          <c:extLst>
            <c:ext xmlns:c16="http://schemas.microsoft.com/office/drawing/2014/chart" uri="{C3380CC4-5D6E-409C-BE32-E72D297353CC}">
              <c16:uniqueId val="{00000002-337F-42D3-9163-08C29AF09EB8}"/>
            </c:ext>
          </c:extLst>
        </c:ser>
        <c:dLbls>
          <c:showLegendKey val="0"/>
          <c:showVal val="1"/>
          <c:showCatName val="0"/>
          <c:showSerName val="0"/>
          <c:showPercent val="0"/>
          <c:showBubbleSize val="0"/>
          <c:showLeaderLines val="0"/>
        </c:dLbls>
        <c:firstSliceAng val="0"/>
        <c:holeSize val="50"/>
      </c:doughnutChart>
    </c:plotArea>
    <c:legend>
      <c:legendPos val="b"/>
      <c:layout>
        <c:manualLayout>
          <c:xMode val="edge"/>
          <c:yMode val="edge"/>
          <c:x val="0.11111273881462491"/>
          <c:y val="0.72894392580284861"/>
          <c:w val="0.85208114878080432"/>
          <c:h val="0.17976183745500535"/>
        </c:manualLayout>
      </c:layout>
      <c:overlay val="0"/>
      <c:txPr>
        <a:bodyPr/>
        <a:lstStyle/>
        <a:p>
          <a:pPr>
            <a:defRPr sz="1200" b="1">
              <a:latin typeface="Garamond" panose="02020404030301010803" pitchFamily="18" charset="0"/>
            </a:defRPr>
          </a:pPr>
          <a:endParaRPr lang="en-US"/>
        </a:p>
      </c:txPr>
    </c:legend>
    <c:plotVisOnly val="1"/>
    <c:dispBlanksAs val="gap"/>
    <c:showDLblsOverMax val="0"/>
  </c:chart>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500">
                <a:latin typeface="Garamond" panose="02020404030301010803" pitchFamily="18" charset="0"/>
              </a:defRPr>
            </a:pPr>
            <a:r>
              <a:rPr lang="en-GB" sz="1400" i="1">
                <a:latin typeface="Garamond" panose="02020404030301010803" pitchFamily="18" charset="0"/>
              </a:rPr>
              <a:t>Shares before the ceiling adjustment</a:t>
            </a:r>
          </a:p>
        </c:rich>
      </c:tx>
      <c:layout>
        <c:manualLayout>
          <c:xMode val="edge"/>
          <c:yMode val="edge"/>
          <c:x val="0.15471438332982096"/>
          <c:y val="4.4614825010519535E-3"/>
        </c:manualLayout>
      </c:layout>
      <c:overlay val="0"/>
    </c:title>
    <c:autoTitleDeleted val="0"/>
    <c:plotArea>
      <c:layout>
        <c:manualLayout>
          <c:layoutTarget val="inner"/>
          <c:xMode val="edge"/>
          <c:yMode val="edge"/>
          <c:x val="0.1834022386545944"/>
          <c:y val="0.13769021257377226"/>
          <c:w val="0.67611179750072226"/>
          <c:h val="0.45861741907798698"/>
        </c:manualLayout>
      </c:layout>
      <c:doughnutChart>
        <c:varyColors val="1"/>
        <c:ser>
          <c:idx val="0"/>
          <c:order val="0"/>
          <c:tx>
            <c:strRef>
              <c:f>'Final Ceiling'!$D$11</c:f>
              <c:strCache>
                <c:ptCount val="1"/>
              </c:strCache>
            </c:strRef>
          </c:tx>
          <c:dLbls>
            <c:dLbl>
              <c:idx val="2"/>
              <c:layout>
                <c:manualLayout>
                  <c:x val="-0.21288951418227442"/>
                  <c:y val="-0.1107043238740931"/>
                </c:manualLayout>
              </c:layout>
              <c:tx>
                <c:rich>
                  <a:bodyPr/>
                  <a:lstStyle/>
                  <a:p>
                    <a:r>
                      <a:rPr lang="en-US"/>
                      <a:t>0.080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42E-4FD7-B747-47E63AF2D2F6}"/>
                </c:ext>
              </c:extLst>
            </c:dLbl>
            <c:dLbl>
              <c:idx val="3"/>
              <c:layout>
                <c:manualLayout>
                  <c:x val="-0.31537861046057769"/>
                  <c:y val="-6.5660560751529054E-2"/>
                </c:manualLayout>
              </c:layout>
              <c:tx>
                <c:rich>
                  <a:bodyPr/>
                  <a:lstStyle/>
                  <a:p>
                    <a:r>
                      <a:rPr lang="en-US"/>
                      <a:t>0.026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42E-4FD7-B747-47E63AF2D2F6}"/>
                </c:ext>
              </c:extLst>
            </c:dLbl>
            <c:numFmt formatCode="0.000" sourceLinked="0"/>
            <c:spPr>
              <a:noFill/>
              <a:ln>
                <a:noFill/>
              </a:ln>
              <a:effectLst/>
            </c:spPr>
            <c:txPr>
              <a:bodyPr/>
              <a:lstStyle/>
              <a:p>
                <a:pPr>
                  <a:defRPr sz="1500" b="1" i="1">
                    <a:latin typeface="Garamond" panose="02020404030301010803"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'Final Ceiling'!$A$2:$A$5</c:f>
              <c:strCache>
                <c:ptCount val="4"/>
                <c:pt idx="0">
                  <c:v>Share of the ceiling Member State</c:v>
                </c:pt>
                <c:pt idx="1">
                  <c:v>Share of absorbers</c:v>
                </c:pt>
                <c:pt idx="2">
                  <c:v>Share of floor Member States</c:v>
                </c:pt>
                <c:pt idx="3">
                  <c:v>Share of LDC Ceiling Member States</c:v>
                </c:pt>
              </c:strCache>
            </c:strRef>
          </c:cat>
          <c:val>
            <c:numRef>
              <c:f>'Final Ceiling'!$B$2:$B$5</c:f>
              <c:numCache>
                <c:formatCode>General</c:formatCode>
                <c:ptCount val="4"/>
                <c:pt idx="0">
                  <c:v>23.069379999999999</c:v>
                </c:pt>
                <c:pt idx="1">
                  <c:v>76.824619999999996</c:v>
                </c:pt>
                <c:pt idx="2">
                  <c:v>1</c:v>
                </c:pt>
                <c:pt idx="3">
                  <c:v>2</c:v>
                </c:pt>
              </c:numCache>
            </c:numRef>
          </c:val>
          <c:extLst>
            <c:ext xmlns:c16="http://schemas.microsoft.com/office/drawing/2014/chart" uri="{C3380CC4-5D6E-409C-BE32-E72D297353CC}">
              <c16:uniqueId val="{00000002-A42E-4FD7-B747-47E63AF2D2F6}"/>
            </c:ext>
          </c:extLst>
        </c:ser>
        <c:dLbls>
          <c:showLegendKey val="0"/>
          <c:showVal val="1"/>
          <c:showCatName val="0"/>
          <c:showSerName val="0"/>
          <c:showPercent val="0"/>
          <c:showBubbleSize val="0"/>
          <c:showLeaderLines val="0"/>
        </c:dLbls>
        <c:firstSliceAng val="0"/>
        <c:holeSize val="50"/>
      </c:doughnutChart>
    </c:plotArea>
    <c:legend>
      <c:legendPos val="b"/>
      <c:layout>
        <c:manualLayout>
          <c:xMode val="edge"/>
          <c:yMode val="edge"/>
          <c:x val="9.0385587047520699E-2"/>
          <c:y val="0.6307655000701301"/>
          <c:w val="0.83171906790339734"/>
          <c:h val="0.20826022195837918"/>
        </c:manualLayout>
      </c:layout>
      <c:overlay val="0"/>
      <c:txPr>
        <a:bodyPr/>
        <a:lstStyle/>
        <a:p>
          <a:pPr>
            <a:defRPr sz="1200" b="1">
              <a:latin typeface="Garamond" panose="02020404030301010803" pitchFamily="18" charset="0"/>
            </a:defRPr>
          </a:pPr>
          <a:endParaRPr lang="en-US"/>
        </a:p>
      </c:txPr>
    </c:legend>
    <c:plotVisOnly val="1"/>
    <c:dispBlanksAs val="gap"/>
    <c:showDLblsOverMax val="0"/>
  </c:chart>
  <c:externalData r:id="rId1">
    <c:autoUpdate val="0"/>
  </c:externalData>
  <c:userShapes r:id="rId2"/>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lgn="ctr">
              <a:defRPr/>
            </a:pPr>
            <a:r>
              <a:rPr lang="en-US" sz="1400" b="1" i="1">
                <a:latin typeface="Garamond" panose="02020404030301010803" pitchFamily="18" charset="0"/>
              </a:rPr>
              <a:t>Adjustment: ceiling</a:t>
            </a:r>
          </a:p>
        </c:rich>
      </c:tx>
      <c:layout>
        <c:manualLayout>
          <c:xMode val="edge"/>
          <c:yMode val="edge"/>
          <c:x val="0.28661187843322861"/>
          <c:y val="8.23045267489712E-3"/>
        </c:manualLayout>
      </c:layout>
      <c:overlay val="0"/>
    </c:title>
    <c:autoTitleDeleted val="0"/>
    <c:plotArea>
      <c:layout>
        <c:manualLayout>
          <c:layoutTarget val="inner"/>
          <c:xMode val="edge"/>
          <c:yMode val="edge"/>
          <c:x val="0.10257275217646974"/>
          <c:y val="0.17871034639188621"/>
          <c:w val="0.79485449564706057"/>
          <c:h val="0.44894559476361751"/>
        </c:manualLayout>
      </c:layout>
      <c:doughnutChart>
        <c:varyColors val="1"/>
        <c:ser>
          <c:idx val="0"/>
          <c:order val="0"/>
          <c:tx>
            <c:strRef>
              <c:f>'Final Ceiling'!$F$2:$F$6</c:f>
              <c:strCache>
                <c:ptCount val="5"/>
                <c:pt idx="0">
                  <c:v>22</c:v>
                </c:pt>
                <c:pt idx="1">
                  <c:v>76.82462</c:v>
                </c:pt>
                <c:pt idx="2">
                  <c:v>1</c:v>
                </c:pt>
                <c:pt idx="3">
                  <c:v>2</c:v>
                </c:pt>
                <c:pt idx="4">
                  <c:v>3.06938</c:v>
                </c:pt>
              </c:strCache>
            </c:strRef>
          </c:tx>
          <c:dPt>
            <c:idx val="1"/>
            <c:bubble3D val="0"/>
            <c:spPr>
              <a:ln>
                <a:noFill/>
              </a:ln>
            </c:spPr>
            <c:extLst>
              <c:ext xmlns:c16="http://schemas.microsoft.com/office/drawing/2014/chart" uri="{C3380CC4-5D6E-409C-BE32-E72D297353CC}">
                <c16:uniqueId val="{00000001-F46B-4AE2-B515-F4869EC5997E}"/>
              </c:ext>
            </c:extLst>
          </c:dPt>
          <c:dPt>
            <c:idx val="2"/>
            <c:bubble3D val="0"/>
            <c:spPr>
              <a:ln w="12700">
                <a:noFill/>
                <a:prstDash val="dash"/>
              </a:ln>
            </c:spPr>
            <c:extLst>
              <c:ext xmlns:c16="http://schemas.microsoft.com/office/drawing/2014/chart" uri="{C3380CC4-5D6E-409C-BE32-E72D297353CC}">
                <c16:uniqueId val="{00000003-F46B-4AE2-B515-F4869EC5997E}"/>
              </c:ext>
            </c:extLst>
          </c:dPt>
          <c:dPt>
            <c:idx val="4"/>
            <c:bubble3D val="0"/>
            <c:explosion val="20"/>
            <c:spPr>
              <a:ln>
                <a:solidFill>
                  <a:schemeClr val="tx1"/>
                </a:solidFill>
                <a:prstDash val="dash"/>
              </a:ln>
            </c:spPr>
            <c:extLst>
              <c:ext xmlns:c16="http://schemas.microsoft.com/office/drawing/2014/chart" uri="{C3380CC4-5D6E-409C-BE32-E72D297353CC}">
                <c16:uniqueId val="{00000005-F46B-4AE2-B515-F4869EC5997E}"/>
              </c:ext>
            </c:extLst>
          </c:dPt>
          <c:dLbls>
            <c:dLbl>
              <c:idx val="2"/>
              <c:layout>
                <c:manualLayout>
                  <c:x val="-0.28652983950776645"/>
                  <c:y val="-6.3563559184731555E-2"/>
                </c:manualLayout>
              </c:layout>
              <c:tx>
                <c:rich>
                  <a:bodyPr/>
                  <a:lstStyle/>
                  <a:p>
                    <a:r>
                      <a:rPr lang="en-US"/>
                      <a:t>0.026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46B-4AE2-B515-F4869EC5997E}"/>
                </c:ext>
              </c:extLst>
            </c:dLbl>
            <c:dLbl>
              <c:idx val="3"/>
              <c:layout>
                <c:manualLayout>
                  <c:x val="-0.24772341981842436"/>
                  <c:y val="-0.102880658436214"/>
                </c:manualLayout>
              </c:layout>
              <c:tx>
                <c:rich>
                  <a:bodyPr/>
                  <a:lstStyle/>
                  <a:p>
                    <a:r>
                      <a:rPr lang="en-US"/>
                      <a:t>0.080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46B-4AE2-B515-F4869EC5997E}"/>
                </c:ext>
              </c:extLst>
            </c:dLbl>
            <c:dLbl>
              <c:idx val="4"/>
              <c:layout>
                <c:manualLayout>
                  <c:x val="0.171219827029818"/>
                  <c:y val="-9.2592592592592587E-2"/>
                </c:manualLayout>
              </c:layout>
              <c:tx>
                <c:rich>
                  <a:bodyPr/>
                  <a:lstStyle/>
                  <a:p>
                    <a:r>
                      <a:rPr lang="en-US"/>
                      <a:t>1.069</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46B-4AE2-B515-F4869EC5997E}"/>
                </c:ext>
              </c:extLst>
            </c:dLbl>
            <c:numFmt formatCode="#,##0.000" sourceLinked="0"/>
            <c:spPr>
              <a:noFill/>
              <a:ln>
                <a:noFill/>
              </a:ln>
              <a:effectLst/>
            </c:spPr>
            <c:txPr>
              <a:bodyPr/>
              <a:lstStyle/>
              <a:p>
                <a:pPr>
                  <a:defRPr sz="1500" b="1" i="1">
                    <a:latin typeface="Garamond" panose="02020404030301010803"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'Final Ceiling'!$E$2:$E$6</c:f>
              <c:strCache>
                <c:ptCount val="5"/>
                <c:pt idx="0">
                  <c:v>Share of the ceiling Member State</c:v>
                </c:pt>
                <c:pt idx="1">
                  <c:v>Share of absorbers</c:v>
                </c:pt>
                <c:pt idx="2">
                  <c:v>Share of floor Member States</c:v>
                </c:pt>
                <c:pt idx="3">
                  <c:v>Share of LDC Ceiling Member States</c:v>
                </c:pt>
                <c:pt idx="4">
                  <c:v>Share adjustment</c:v>
                </c:pt>
              </c:strCache>
            </c:strRef>
          </c:cat>
          <c:val>
            <c:numRef>
              <c:f>'Final Ceiling'!$F$2:$F$6</c:f>
              <c:numCache>
                <c:formatCode>General</c:formatCode>
                <c:ptCount val="5"/>
                <c:pt idx="0">
                  <c:v>22</c:v>
                </c:pt>
                <c:pt idx="1">
                  <c:v>76.824619999999996</c:v>
                </c:pt>
                <c:pt idx="2">
                  <c:v>1</c:v>
                </c:pt>
                <c:pt idx="3">
                  <c:v>2</c:v>
                </c:pt>
                <c:pt idx="4">
                  <c:v>3.0693799999999998</c:v>
                </c:pt>
              </c:numCache>
            </c:numRef>
          </c:val>
          <c:extLst>
            <c:ext xmlns:c16="http://schemas.microsoft.com/office/drawing/2014/chart" uri="{C3380CC4-5D6E-409C-BE32-E72D297353CC}">
              <c16:uniqueId val="{00000007-F46B-4AE2-B515-F4869EC5997E}"/>
            </c:ext>
          </c:extLst>
        </c:ser>
        <c:dLbls>
          <c:showLegendKey val="0"/>
          <c:showVal val="0"/>
          <c:showCatName val="0"/>
          <c:showSerName val="0"/>
          <c:showPercent val="1"/>
          <c:showBubbleSize val="0"/>
          <c:showLeaderLines val="0"/>
        </c:dLbls>
        <c:firstSliceAng val="0"/>
        <c:holeSize val="50"/>
      </c:doughnutChart>
    </c:plotArea>
    <c:legend>
      <c:legendPos val="b"/>
      <c:layout>
        <c:manualLayout>
          <c:xMode val="edge"/>
          <c:yMode val="edge"/>
          <c:x val="6.3441332128565897E-2"/>
          <c:y val="0.66571481805515054"/>
          <c:w val="0.85125941224560042"/>
          <c:h val="0.21905884449628982"/>
        </c:manualLayout>
      </c:layout>
      <c:overlay val="0"/>
      <c:txPr>
        <a:bodyPr/>
        <a:lstStyle/>
        <a:p>
          <a:pPr>
            <a:defRPr sz="1200" b="1" i="0">
              <a:latin typeface="Garamond" panose="02020404030301010803" pitchFamily="18" charset="0"/>
            </a:defRPr>
          </a:pPr>
          <a:endParaRPr lang="en-US"/>
        </a:p>
      </c:txPr>
    </c:legend>
    <c:plotVisOnly val="1"/>
    <c:dispBlanksAs val="gap"/>
    <c:showDLblsOverMax val="0"/>
  </c:chart>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500" b="1" i="1" dirty="0">
                <a:latin typeface="Garamond" panose="02020404030301010803" pitchFamily="18" charset="0"/>
              </a:rPr>
              <a:t>Shares after the maximum ceiling</a:t>
            </a:r>
            <a:r>
              <a:rPr lang="en-GB" sz="1500" b="1" i="1" baseline="0" dirty="0">
                <a:latin typeface="Garamond" panose="02020404030301010803" pitchFamily="18" charset="0"/>
              </a:rPr>
              <a:t> application</a:t>
            </a:r>
          </a:p>
          <a:p>
            <a:pPr>
              <a:defRPr/>
            </a:pPr>
            <a:endParaRPr lang="en-GB" sz="1500" b="1" i="1" dirty="0">
              <a:latin typeface="Garamond" panose="02020404030301010803" pitchFamily="18" charset="0"/>
            </a:endParaRPr>
          </a:p>
        </c:rich>
      </c:tx>
      <c:layout>
        <c:manualLayout>
          <c:xMode val="edge"/>
          <c:yMode val="edge"/>
          <c:x val="0.12577691016674938"/>
          <c:y val="0.15384615384615385"/>
        </c:manualLayout>
      </c:layout>
      <c:overlay val="0"/>
    </c:title>
    <c:autoTitleDeleted val="0"/>
    <c:plotArea>
      <c:layout/>
      <c:ofPieChart>
        <c:ofPieType val="bar"/>
        <c:varyColors val="1"/>
        <c:ser>
          <c:idx val="0"/>
          <c:order val="0"/>
          <c:tx>
            <c:strRef>
              <c:f>'Final Ceiling'!$I$1:$I$3</c:f>
              <c:strCache>
                <c:ptCount val="1"/>
                <c:pt idx="0">
                  <c:v>Australia Bangladesh Rest of the world</c:v>
                </c:pt>
              </c:strCache>
            </c:strRef>
          </c:tx>
          <c:explosion val="25"/>
          <c:dPt>
            <c:idx val="2"/>
            <c:bubble3D val="0"/>
            <c:spPr>
              <a:solidFill>
                <a:srgbClr val="3795AF"/>
              </a:solidFill>
            </c:spPr>
            <c:extLst>
              <c:ext xmlns:c16="http://schemas.microsoft.com/office/drawing/2014/chart" uri="{C3380CC4-5D6E-409C-BE32-E72D297353CC}">
                <c16:uniqueId val="{00000001-4C20-4F3A-8B9B-D39F1CCDD4E2}"/>
              </c:ext>
            </c:extLst>
          </c:dPt>
          <c:dLbls>
            <c:dLbl>
              <c:idx val="0"/>
              <c:layout>
                <c:manualLayout>
                  <c:x val="-0.16776394712532591"/>
                  <c:y val="-1.9943019943019943E-2"/>
                </c:manualLayout>
              </c:layout>
              <c:tx>
                <c:rich>
                  <a:bodyPr/>
                  <a:lstStyle/>
                  <a:p>
                    <a:r>
                      <a:rPr lang="en-US">
                        <a:solidFill>
                          <a:schemeClr val="bg1"/>
                        </a:solidFill>
                      </a:rPr>
                      <a:t>Australia
2.252%</a:t>
                    </a:r>
                    <a:endParaRPr lang="en-US"/>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4C20-4F3A-8B9B-D39F1CCDD4E2}"/>
                </c:ext>
              </c:extLst>
            </c:dLbl>
            <c:dLbl>
              <c:idx val="1"/>
              <c:layout>
                <c:manualLayout>
                  <c:x val="-0.14825651141307872"/>
                  <c:y val="8.2621082621082614E-2"/>
                </c:manualLayout>
              </c:layout>
              <c:tx>
                <c:rich>
                  <a:bodyPr/>
                  <a:lstStyle/>
                  <a:p>
                    <a:r>
                      <a:rPr lang="en-US" dirty="0">
                        <a:solidFill>
                          <a:schemeClr val="tx1"/>
                        </a:solidFill>
                      </a:rPr>
                      <a:t>Bangladesh
0.010%</a:t>
                    </a:r>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4C20-4F3A-8B9B-D39F1CCDD4E2}"/>
                </c:ext>
              </c:extLst>
            </c:dLbl>
            <c:dLbl>
              <c:idx val="2"/>
              <c:layout>
                <c:manualLayout>
                  <c:x val="0.17680564357795248"/>
                  <c:y val="-1.922964757610427E-3"/>
                </c:manualLayout>
              </c:layout>
              <c:tx>
                <c:rich>
                  <a:bodyPr/>
                  <a:lstStyle/>
                  <a:p>
                    <a:r>
                      <a:rPr lang="en-US">
                        <a:solidFill>
                          <a:schemeClr val="bg1"/>
                        </a:solidFill>
                      </a:rPr>
                      <a:t>Rest of the world
97.738%</a:t>
                    </a:r>
                    <a:endParaRPr lang="en-US"/>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C20-4F3A-8B9B-D39F1CCDD4E2}"/>
                </c:ext>
              </c:extLst>
            </c:dLbl>
            <c:dLbl>
              <c:idx val="3"/>
              <c:delete val="1"/>
              <c:extLst>
                <c:ext xmlns:c15="http://schemas.microsoft.com/office/drawing/2012/chart" uri="{CE6537A1-D6FC-4f65-9D91-7224C49458BB}"/>
                <c:ext xmlns:c16="http://schemas.microsoft.com/office/drawing/2014/chart" uri="{C3380CC4-5D6E-409C-BE32-E72D297353CC}">
                  <c16:uniqueId val="{00000004-4C20-4F3A-8B9B-D39F1CCDD4E2}"/>
                </c:ext>
              </c:extLst>
            </c:dLbl>
            <c:numFmt formatCode="0.000%" sourceLinked="0"/>
            <c:spPr>
              <a:noFill/>
              <a:ln>
                <a:noFill/>
              </a:ln>
              <a:effectLst/>
            </c:spPr>
            <c:txPr>
              <a:bodyPr/>
              <a:lstStyle/>
              <a:p>
                <a:pPr>
                  <a:defRPr sz="1500" b="1" i="1" u="none">
                    <a:solidFill>
                      <a:schemeClr val="bg1"/>
                    </a:solidFill>
                    <a:latin typeface="Garamond" panose="02020404030301010803" pitchFamily="18" charset="0"/>
                  </a:defRPr>
                </a:pPr>
                <a:endParaRPr lang="en-US"/>
              </a:p>
            </c:txPr>
            <c:dLblPos val="bestFit"/>
            <c:showLegendKey val="0"/>
            <c:showVal val="0"/>
            <c:showCatName val="1"/>
            <c:showSerName val="0"/>
            <c:showPercent val="1"/>
            <c:showBubbleSize val="0"/>
            <c:showLeaderLines val="1"/>
            <c:extLst>
              <c:ext xmlns:c15="http://schemas.microsoft.com/office/drawing/2012/chart" uri="{CE6537A1-D6FC-4f65-9D91-7224C49458BB}"/>
            </c:extLst>
          </c:dLbls>
          <c:cat>
            <c:strRef>
              <c:f>'Final Ceiling'!$I$1:$I$3</c:f>
              <c:strCache>
                <c:ptCount val="3"/>
                <c:pt idx="0">
                  <c:v>Australia</c:v>
                </c:pt>
                <c:pt idx="1">
                  <c:v>Bangladesh</c:v>
                </c:pt>
                <c:pt idx="2">
                  <c:v>Rest of the world</c:v>
                </c:pt>
              </c:strCache>
            </c:strRef>
          </c:cat>
          <c:val>
            <c:numRef>
              <c:f>'Final Ceiling'!$J$1:$J$3</c:f>
              <c:numCache>
                <c:formatCode>General</c:formatCode>
                <c:ptCount val="3"/>
                <c:pt idx="0">
                  <c:v>2.2519999999999998</c:v>
                </c:pt>
                <c:pt idx="1">
                  <c:v>0.2</c:v>
                </c:pt>
                <c:pt idx="2">
                  <c:v>97.738</c:v>
                </c:pt>
              </c:numCache>
            </c:numRef>
          </c:val>
          <c:extLst>
            <c:ext xmlns:c16="http://schemas.microsoft.com/office/drawing/2014/chart" uri="{C3380CC4-5D6E-409C-BE32-E72D297353CC}">
              <c16:uniqueId val="{00000005-4C20-4F3A-8B9B-D39F1CCDD4E2}"/>
            </c:ext>
          </c:extLst>
        </c:ser>
        <c:dLbls>
          <c:dLblPos val="bestFit"/>
          <c:showLegendKey val="0"/>
          <c:showVal val="0"/>
          <c:showCatName val="1"/>
          <c:showSerName val="0"/>
          <c:showPercent val="1"/>
          <c:showBubbleSize val="0"/>
          <c:showLeaderLines val="1"/>
        </c:dLbls>
        <c:gapWidth val="41"/>
        <c:splitType val="percent"/>
        <c:splitPos val="3"/>
        <c:secondPieSize val="68"/>
        <c:serLines/>
      </c:ofPie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lang="en-GB" sz="1800" b="1" i="1" u="sng" kern="1200">
                <a:solidFill>
                  <a:schemeClr val="accent2">
                    <a:lumMod val="75000"/>
                  </a:schemeClr>
                </a:solidFill>
                <a:latin typeface="Garamond" panose="02020404030301010803" pitchFamily="18" charset="0"/>
                <a:ea typeface="+mn-ea"/>
                <a:cs typeface="+mn-cs"/>
              </a:defRPr>
            </a:pPr>
            <a:r>
              <a:rPr lang="en-GB" sz="1800" b="1" i="1" u="sng" kern="1200" dirty="0">
                <a:solidFill>
                  <a:schemeClr val="accent2">
                    <a:lumMod val="75000"/>
                  </a:schemeClr>
                </a:solidFill>
                <a:latin typeface="Garamond" panose="02020404030301010803" pitchFamily="18" charset="0"/>
                <a:ea typeface="+mn-ea"/>
                <a:cs typeface="+mn-cs"/>
              </a:rPr>
              <a:t>Member States</a:t>
            </a:r>
          </a:p>
        </c:rich>
      </c:tx>
      <c:layout>
        <c:manualLayout>
          <c:xMode val="edge"/>
          <c:yMode val="edge"/>
          <c:x val="9.1742623081205746E-2"/>
          <c:y val="1.5350877192982455E-2"/>
        </c:manualLayout>
      </c:layout>
      <c:overlay val="0"/>
    </c:title>
    <c:autoTitleDeleted val="0"/>
    <c:plotArea>
      <c:layout>
        <c:manualLayout>
          <c:layoutTarget val="inner"/>
          <c:xMode val="edge"/>
          <c:yMode val="edge"/>
          <c:x val="5.7870370370370371E-2"/>
          <c:y val="0.19995006306029925"/>
          <c:w val="0.8842592592592593"/>
          <c:h val="0.41341991341991341"/>
        </c:manualLayout>
      </c:layout>
      <c:doughnutChart>
        <c:varyColors val="1"/>
        <c:ser>
          <c:idx val="0"/>
          <c:order val="0"/>
          <c:dLbls>
            <c:dLbl>
              <c:idx val="0"/>
              <c:tx>
                <c:rich>
                  <a:bodyPr/>
                  <a:lstStyle/>
                  <a:p>
                    <a:r>
                      <a:rPr lang="en-US">
                        <a:solidFill>
                          <a:schemeClr val="bg1"/>
                        </a:solidFill>
                      </a:rPr>
                      <a:t>126</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EA5-4A85-AC67-043816AF637C}"/>
                </c:ext>
              </c:extLst>
            </c:dLbl>
            <c:dLbl>
              <c:idx val="1"/>
              <c:tx>
                <c:rich>
                  <a:bodyPr/>
                  <a:lstStyle/>
                  <a:p>
                    <a:r>
                      <a:rPr lang="en-US">
                        <a:solidFill>
                          <a:schemeClr val="bg1"/>
                        </a:solidFill>
                      </a:rPr>
                      <a:t>67</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EA5-4A85-AC67-043816AF637C}"/>
                </c:ext>
              </c:extLst>
            </c:dLbl>
            <c:spPr>
              <a:noFill/>
              <a:ln>
                <a:noFill/>
              </a:ln>
              <a:effectLst/>
            </c:spPr>
            <c:txPr>
              <a:bodyPr/>
              <a:lstStyle/>
              <a:p>
                <a:pPr>
                  <a:defRPr b="1" i="1">
                    <a:solidFill>
                      <a:schemeClr val="bg1"/>
                    </a:solidFill>
                    <a:latin typeface="Garamond" panose="02020404030301010803" pitchFamily="18" charset="0"/>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'Income and Debt'!$F$4:$F$5</c:f>
              <c:strCache>
                <c:ptCount val="2"/>
                <c:pt idx="0">
                  <c:v>Member States subject to DBA</c:v>
                </c:pt>
                <c:pt idx="1">
                  <c:v>Member States not subject to DBA</c:v>
                </c:pt>
              </c:strCache>
            </c:strRef>
          </c:cat>
          <c:val>
            <c:numRef>
              <c:f>'Income and Debt'!$G$4:$G$5</c:f>
              <c:numCache>
                <c:formatCode>General</c:formatCode>
                <c:ptCount val="2"/>
                <c:pt idx="0">
                  <c:v>127</c:v>
                </c:pt>
                <c:pt idx="1">
                  <c:v>66</c:v>
                </c:pt>
              </c:numCache>
            </c:numRef>
          </c:val>
          <c:extLst>
            <c:ext xmlns:c16="http://schemas.microsoft.com/office/drawing/2014/chart" uri="{C3380CC4-5D6E-409C-BE32-E72D297353CC}">
              <c16:uniqueId val="{00000002-0EA5-4A85-AC67-043816AF637C}"/>
            </c:ext>
          </c:extLst>
        </c:ser>
        <c:dLbls>
          <c:showLegendKey val="0"/>
          <c:showVal val="0"/>
          <c:showCatName val="0"/>
          <c:showSerName val="0"/>
          <c:showPercent val="1"/>
          <c:showBubbleSize val="0"/>
          <c:showLeaderLines val="1"/>
        </c:dLbls>
        <c:firstSliceAng val="0"/>
        <c:holeSize val="50"/>
      </c:doughnutChart>
    </c:plotArea>
    <c:legend>
      <c:legendPos val="b"/>
      <c:layout>
        <c:manualLayout>
          <c:xMode val="edge"/>
          <c:yMode val="edge"/>
          <c:x val="0.10303113152522601"/>
          <c:y val="0.70207263864744174"/>
          <c:w val="0.81245625546806655"/>
          <c:h val="0.22000528343048029"/>
        </c:manualLayout>
      </c:layout>
      <c:overlay val="0"/>
      <c:txPr>
        <a:bodyPr/>
        <a:lstStyle/>
        <a:p>
          <a:pPr>
            <a:defRPr>
              <a:latin typeface="Garamond" panose="02020404030301010803" pitchFamily="18" charset="0"/>
            </a:defRPr>
          </a:pPr>
          <a:endParaRPr lang="en-US"/>
        </a:p>
      </c:txPr>
    </c:legend>
    <c:plotVisOnly val="1"/>
    <c:dispBlanksAs val="gap"/>
    <c:showDLblsOverMax val="0"/>
  </c:chart>
  <c:spPr>
    <a:solidFill>
      <a:schemeClr val="bg1">
        <a:lumMod val="95000"/>
      </a:schemeClr>
    </a:solidFill>
    <a:effectLst>
      <a:softEdge rad="31750"/>
    </a:effectLst>
  </c:spPr>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i="0" dirty="0">
                <a:latin typeface="Garamond" panose="02020404030301010803" pitchFamily="18" charset="0"/>
              </a:rPr>
              <a:t>Shares after the</a:t>
            </a:r>
            <a:r>
              <a:rPr lang="en-US" i="0" baseline="0" dirty="0">
                <a:latin typeface="Garamond" panose="02020404030301010803" pitchFamily="18" charset="0"/>
              </a:rPr>
              <a:t> DBA application</a:t>
            </a:r>
            <a:endParaRPr lang="en-US" i="0" dirty="0">
              <a:latin typeface="Garamond" panose="02020404030301010803" pitchFamily="18" charset="0"/>
            </a:endParaRPr>
          </a:p>
        </c:rich>
      </c:tx>
      <c:layout>
        <c:manualLayout>
          <c:xMode val="edge"/>
          <c:yMode val="edge"/>
          <c:x val="8.6975532769999961E-2"/>
          <c:y val="0.15584415584415584"/>
        </c:manualLayout>
      </c:layout>
      <c:overlay val="0"/>
    </c:title>
    <c:autoTitleDeleted val="0"/>
    <c:plotArea>
      <c:layout>
        <c:manualLayout>
          <c:layoutTarget val="inner"/>
          <c:xMode val="edge"/>
          <c:yMode val="edge"/>
          <c:x val="1.1972425860560566E-3"/>
          <c:y val="0.22774953682260304"/>
          <c:w val="0.83285455697348176"/>
          <c:h val="0.75834896557048015"/>
        </c:manualLayout>
      </c:layout>
      <c:ofPieChart>
        <c:ofPieType val="bar"/>
        <c:varyColors val="1"/>
        <c:ser>
          <c:idx val="0"/>
          <c:order val="0"/>
          <c:tx>
            <c:v>debt adjusted GNI share</c:v>
          </c:tx>
          <c:explosion val="14"/>
          <c:dPt>
            <c:idx val="0"/>
            <c:bubble3D val="0"/>
            <c:spPr>
              <a:solidFill>
                <a:schemeClr val="accent1"/>
              </a:solidFill>
            </c:spPr>
            <c:extLst>
              <c:ext xmlns:c16="http://schemas.microsoft.com/office/drawing/2014/chart" uri="{C3380CC4-5D6E-409C-BE32-E72D297353CC}">
                <c16:uniqueId val="{00000001-56BC-4405-B7A1-4D262B0F82A5}"/>
              </c:ext>
            </c:extLst>
          </c:dPt>
          <c:dPt>
            <c:idx val="1"/>
            <c:bubble3D val="0"/>
            <c:spPr>
              <a:solidFill>
                <a:schemeClr val="accent2"/>
              </a:solidFill>
            </c:spPr>
            <c:extLst>
              <c:ext xmlns:c16="http://schemas.microsoft.com/office/drawing/2014/chart" uri="{C3380CC4-5D6E-409C-BE32-E72D297353CC}">
                <c16:uniqueId val="{00000003-56BC-4405-B7A1-4D262B0F82A5}"/>
              </c:ext>
            </c:extLst>
          </c:dPt>
          <c:dPt>
            <c:idx val="2"/>
            <c:bubble3D val="0"/>
            <c:explosion val="2"/>
            <c:spPr>
              <a:solidFill>
                <a:srgbClr val="3795AF"/>
              </a:solidFill>
            </c:spPr>
            <c:extLst>
              <c:ext xmlns:c16="http://schemas.microsoft.com/office/drawing/2014/chart" uri="{C3380CC4-5D6E-409C-BE32-E72D297353CC}">
                <c16:uniqueId val="{00000005-56BC-4405-B7A1-4D262B0F82A5}"/>
              </c:ext>
            </c:extLst>
          </c:dPt>
          <c:dPt>
            <c:idx val="3"/>
            <c:bubble3D val="0"/>
            <c:spPr>
              <a:solidFill>
                <a:schemeClr val="accent5">
                  <a:lumMod val="50000"/>
                </a:schemeClr>
              </a:solidFill>
            </c:spPr>
            <c:extLst>
              <c:ext xmlns:c16="http://schemas.microsoft.com/office/drawing/2014/chart" uri="{C3380CC4-5D6E-409C-BE32-E72D297353CC}">
                <c16:uniqueId val="{00000007-56BC-4405-B7A1-4D262B0F82A5}"/>
              </c:ext>
            </c:extLst>
          </c:dPt>
          <c:dLbls>
            <c:dLbl>
              <c:idx val="0"/>
              <c:layout>
                <c:manualLayout>
                  <c:x val="-0.17755439117815769"/>
                  <c:y val="-5.839162150185772E-2"/>
                </c:manualLayout>
              </c:layout>
              <c:tx>
                <c:rich>
                  <a:bodyPr/>
                  <a:lstStyle/>
                  <a:p>
                    <a:r>
                      <a:rPr lang="en-US" sz="1500" dirty="0">
                        <a:solidFill>
                          <a:schemeClr val="bg1"/>
                        </a:solidFill>
                      </a:rPr>
                      <a:t>Australia
$1,258,534 million</a:t>
                    </a:r>
                  </a:p>
                  <a:p>
                    <a:r>
                      <a:rPr lang="en-US" sz="1500" dirty="0">
                        <a:solidFill>
                          <a:schemeClr val="bg1"/>
                        </a:solidFill>
                      </a:rPr>
                      <a:t>(1.853%)</a:t>
                    </a:r>
                    <a:endParaRPr lang="en-US" dirty="0"/>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56BC-4405-B7A1-4D262B0F82A5}"/>
                </c:ext>
              </c:extLst>
            </c:dLbl>
            <c:dLbl>
              <c:idx val="1"/>
              <c:layout>
                <c:manualLayout>
                  <c:x val="-0.18853789391280792"/>
                  <c:y val="0.10287861744554658"/>
                </c:manualLayout>
              </c:layout>
              <c:tx>
                <c:rich>
                  <a:bodyPr/>
                  <a:lstStyle/>
                  <a:p>
                    <a:r>
                      <a:rPr lang="en-US" sz="1500" dirty="0">
                        <a:solidFill>
                          <a:schemeClr val="tx1"/>
                        </a:solidFill>
                      </a:rPr>
                      <a:t>Bangladesh
$133,981</a:t>
                    </a:r>
                  </a:p>
                  <a:p>
                    <a:r>
                      <a:rPr lang="en-US" sz="1500" dirty="0">
                        <a:solidFill>
                          <a:schemeClr val="tx1"/>
                        </a:solidFill>
                      </a:rPr>
                      <a:t>million</a:t>
                    </a:r>
                  </a:p>
                  <a:p>
                    <a:r>
                      <a:rPr lang="en-US" sz="1500" dirty="0">
                        <a:solidFill>
                          <a:schemeClr val="tx1"/>
                        </a:solidFill>
                      </a:rPr>
                      <a:t>(0.197%)</a:t>
                    </a:r>
                    <a:endParaRPr lang="en-US" dirty="0">
                      <a:solidFill>
                        <a:schemeClr val="tx1"/>
                      </a:solidFill>
                    </a:endParaRPr>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56BC-4405-B7A1-4D262B0F82A5}"/>
                </c:ext>
              </c:extLst>
            </c:dLbl>
            <c:dLbl>
              <c:idx val="2"/>
              <c:layout>
                <c:manualLayout>
                  <c:x val="5.6847105853796286E-2"/>
                  <c:y val="-2.3448205337969117E-3"/>
                </c:manualLayout>
              </c:layout>
              <c:tx>
                <c:rich>
                  <a:bodyPr/>
                  <a:lstStyle/>
                  <a:p>
                    <a:r>
                      <a:rPr lang="en-US" sz="1500" dirty="0">
                        <a:solidFill>
                          <a:schemeClr val="bg1"/>
                        </a:solidFill>
                      </a:rPr>
                      <a:t>Rest of the World</a:t>
                    </a:r>
                  </a:p>
                  <a:p>
                    <a:r>
                      <a:rPr lang="en-US" sz="1500" dirty="0">
                        <a:solidFill>
                          <a:schemeClr val="bg1"/>
                        </a:solidFill>
                      </a:rPr>
                      <a:t>$66,528,464</a:t>
                    </a:r>
                    <a:r>
                      <a:rPr lang="en-US" sz="1500" baseline="0" dirty="0">
                        <a:solidFill>
                          <a:schemeClr val="bg1"/>
                        </a:solidFill>
                      </a:rPr>
                      <a:t> million</a:t>
                    </a:r>
                    <a:r>
                      <a:rPr lang="en-US" sz="1500" dirty="0">
                        <a:solidFill>
                          <a:schemeClr val="bg1"/>
                        </a:solidFill>
                      </a:rPr>
                      <a:t> 
(97.950%)</a:t>
                    </a:r>
                    <a:endParaRPr lang="en-US" dirty="0"/>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56BC-4405-B7A1-4D262B0F82A5}"/>
                </c:ext>
              </c:extLst>
            </c:dLbl>
            <c:dLbl>
              <c:idx val="3"/>
              <c:delete val="1"/>
              <c:extLst>
                <c:ext xmlns:c15="http://schemas.microsoft.com/office/drawing/2012/chart" uri="{CE6537A1-D6FC-4f65-9D91-7224C49458BB}"/>
                <c:ext xmlns:c16="http://schemas.microsoft.com/office/drawing/2014/chart" uri="{C3380CC4-5D6E-409C-BE32-E72D297353CC}">
                  <c16:uniqueId val="{00000007-56BC-4405-B7A1-4D262B0F82A5}"/>
                </c:ext>
              </c:extLst>
            </c:dLbl>
            <c:numFmt formatCode="0.000%" sourceLinked="0"/>
            <c:spPr>
              <a:noFill/>
              <a:ln>
                <a:noFill/>
              </a:ln>
              <a:effectLst/>
            </c:spPr>
            <c:txPr>
              <a:bodyPr/>
              <a:lstStyle/>
              <a:p>
                <a:pPr>
                  <a:defRPr sz="1500" b="1" i="1">
                    <a:solidFill>
                      <a:schemeClr val="bg1"/>
                    </a:solidFill>
                    <a:latin typeface="Garamond" panose="02020404030301010803" pitchFamily="18" charset="0"/>
                  </a:defRPr>
                </a:pPr>
                <a:endParaRPr lang="en-US"/>
              </a:p>
            </c:txPr>
            <c:dLblPos val="bestFit"/>
            <c:showLegendKey val="0"/>
            <c:showVal val="0"/>
            <c:showCatName val="1"/>
            <c:showSerName val="0"/>
            <c:showPercent val="1"/>
            <c:showBubbleSize val="0"/>
            <c:showLeaderLines val="1"/>
            <c:extLst>
              <c:ext xmlns:c15="http://schemas.microsoft.com/office/drawing/2012/chart" uri="{CE6537A1-D6FC-4f65-9D91-7224C49458BB}"/>
            </c:extLst>
          </c:dLbls>
          <c:cat>
            <c:strRef>
              <c:f>'Income and Debt'!$U$3:$U$5</c:f>
              <c:strCache>
                <c:ptCount val="3"/>
                <c:pt idx="0">
                  <c:v>Australia</c:v>
                </c:pt>
                <c:pt idx="1">
                  <c:v>Bangladesh</c:v>
                </c:pt>
                <c:pt idx="2">
                  <c:v>Rest of the World </c:v>
                </c:pt>
              </c:strCache>
            </c:strRef>
          </c:cat>
          <c:val>
            <c:numRef>
              <c:f>'Income and Debt'!$V$3:$V$5</c:f>
              <c:numCache>
                <c:formatCode>General</c:formatCode>
                <c:ptCount val="3"/>
                <c:pt idx="0">
                  <c:v>7551202</c:v>
                </c:pt>
                <c:pt idx="1">
                  <c:v>803888</c:v>
                </c:pt>
                <c:pt idx="2">
                  <c:v>399170784</c:v>
                </c:pt>
              </c:numCache>
            </c:numRef>
          </c:val>
          <c:extLst>
            <c:ext xmlns:c16="http://schemas.microsoft.com/office/drawing/2014/chart" uri="{C3380CC4-5D6E-409C-BE32-E72D297353CC}">
              <c16:uniqueId val="{00000008-56BC-4405-B7A1-4D262B0F82A5}"/>
            </c:ext>
          </c:extLst>
        </c:ser>
        <c:dLbls>
          <c:dLblPos val="bestFit"/>
          <c:showLegendKey val="0"/>
          <c:showVal val="0"/>
          <c:showCatName val="1"/>
          <c:showSerName val="0"/>
          <c:showPercent val="1"/>
          <c:showBubbleSize val="0"/>
          <c:showLeaderLines val="1"/>
        </c:dLbls>
        <c:gapWidth val="56"/>
        <c:splitType val="percent"/>
        <c:splitPos val="10"/>
        <c:secondPieSize val="75"/>
        <c:serLines/>
      </c:ofPieChart>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500" i="1">
                <a:latin typeface="Garamond" panose="02020404030301010803" pitchFamily="18" charset="0"/>
              </a:defRPr>
            </a:pPr>
            <a:r>
              <a:rPr lang="en-GB" sz="1500" i="1" dirty="0">
                <a:latin typeface="Garamond" panose="02020404030301010803" pitchFamily="18" charset="0"/>
              </a:rPr>
              <a:t>Total</a:t>
            </a:r>
            <a:r>
              <a:rPr lang="en-GB" sz="1500" i="1" baseline="0" dirty="0">
                <a:latin typeface="Garamond" panose="02020404030301010803" pitchFamily="18" charset="0"/>
              </a:rPr>
              <a:t> shares before LPCIA</a:t>
            </a:r>
          </a:p>
        </c:rich>
      </c:tx>
      <c:layout>
        <c:manualLayout>
          <c:xMode val="edge"/>
          <c:yMode val="edge"/>
          <c:x val="4.1898239282589664E-2"/>
          <c:y val="4.4354488975123348E-2"/>
        </c:manualLayout>
      </c:layout>
      <c:overlay val="0"/>
    </c:title>
    <c:autoTitleDeleted val="0"/>
    <c:plotArea>
      <c:layout>
        <c:manualLayout>
          <c:layoutTarget val="inner"/>
          <c:xMode val="edge"/>
          <c:yMode val="edge"/>
          <c:x val="0.11070499908441678"/>
          <c:y val="0.16962794253700658"/>
          <c:w val="0.66046420069584322"/>
          <c:h val="0.4344894007632607"/>
        </c:manualLayout>
      </c:layout>
      <c:doughnutChart>
        <c:varyColors val="1"/>
        <c:ser>
          <c:idx val="0"/>
          <c:order val="0"/>
          <c:dPt>
            <c:idx val="2"/>
            <c:bubble3D val="0"/>
            <c:spPr>
              <a:solidFill>
                <a:schemeClr val="accent4"/>
              </a:solidFill>
            </c:spPr>
            <c:extLst>
              <c:ext xmlns:c16="http://schemas.microsoft.com/office/drawing/2014/chart" uri="{C3380CC4-5D6E-409C-BE32-E72D297353CC}">
                <c16:uniqueId val="{00000001-3D13-498B-AD57-CF1D305211B5}"/>
              </c:ext>
            </c:extLst>
          </c:dPt>
          <c:dLbls>
            <c:numFmt formatCode="0.000" sourceLinked="0"/>
            <c:spPr>
              <a:noFill/>
              <a:ln>
                <a:noFill/>
              </a:ln>
              <a:effectLst/>
            </c:spPr>
            <c:txPr>
              <a:bodyPr/>
              <a:lstStyle/>
              <a:p>
                <a:pPr>
                  <a:defRPr sz="1500" b="1" i="1">
                    <a:solidFill>
                      <a:schemeClr val="bg1"/>
                    </a:solidFill>
                    <a:latin typeface="Garamond" panose="02020404030301010803" pitchFamily="18" charset="0"/>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LPCIA!$C$7:$C$9</c:f>
              <c:strCache>
                <c:ptCount val="3"/>
                <c:pt idx="0">
                  <c:v>Member States above the threshold</c:v>
                </c:pt>
                <c:pt idx="1">
                  <c:v>Member States below the threshold</c:v>
                </c:pt>
                <c:pt idx="2">
                  <c:v>Ceiling Member State</c:v>
                </c:pt>
              </c:strCache>
            </c:strRef>
          </c:cat>
          <c:val>
            <c:numRef>
              <c:f>LPCIA!$D$7:$D$9</c:f>
              <c:numCache>
                <c:formatCode>0.00000</c:formatCode>
                <c:ptCount val="3"/>
                <c:pt idx="0">
                  <c:v>51.675551989584669</c:v>
                </c:pt>
                <c:pt idx="1">
                  <c:v>25.255066161873923</c:v>
                </c:pt>
                <c:pt idx="2" formatCode="General">
                  <c:v>23.069379999999999</c:v>
                </c:pt>
              </c:numCache>
            </c:numRef>
          </c:val>
          <c:extLst>
            <c:ext xmlns:c16="http://schemas.microsoft.com/office/drawing/2014/chart" uri="{C3380CC4-5D6E-409C-BE32-E72D297353CC}">
              <c16:uniqueId val="{00000002-3D13-498B-AD57-CF1D305211B5}"/>
            </c:ext>
          </c:extLst>
        </c:ser>
        <c:dLbls>
          <c:showLegendKey val="0"/>
          <c:showVal val="1"/>
          <c:showCatName val="0"/>
          <c:showSerName val="0"/>
          <c:showPercent val="0"/>
          <c:showBubbleSize val="0"/>
          <c:showLeaderLines val="1"/>
        </c:dLbls>
        <c:firstSliceAng val="0"/>
        <c:holeSize val="50"/>
      </c:doughnutChart>
    </c:plotArea>
    <c:legend>
      <c:legendPos val="b"/>
      <c:layout>
        <c:manualLayout>
          <c:xMode val="edge"/>
          <c:yMode val="edge"/>
          <c:x val="0"/>
          <c:y val="0.65671720002826894"/>
          <c:w val="0.88084508331807365"/>
          <c:h val="0.3371154383609169"/>
        </c:manualLayout>
      </c:layout>
      <c:overlay val="0"/>
      <c:txPr>
        <a:bodyPr/>
        <a:lstStyle/>
        <a:p>
          <a:pPr>
            <a:defRPr sz="1500" b="1">
              <a:latin typeface="Garamond" panose="02020404030301010803" pitchFamily="18" charset="0"/>
            </a:defRPr>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GB" sz="1500" b="1" i="1" dirty="0">
                <a:latin typeface="Garamond" panose="02020404030301010803" pitchFamily="18" charset="0"/>
              </a:rPr>
              <a:t>Total shares: LPCIA redistribution</a:t>
            </a:r>
          </a:p>
        </c:rich>
      </c:tx>
      <c:layout>
        <c:manualLayout>
          <c:xMode val="edge"/>
          <c:yMode val="edge"/>
          <c:x val="0.13786145082928464"/>
          <c:y val="2.8740940964468994E-2"/>
        </c:manualLayout>
      </c:layout>
      <c:overlay val="0"/>
    </c:title>
    <c:autoTitleDeleted val="0"/>
    <c:plotArea>
      <c:layout>
        <c:manualLayout>
          <c:layoutTarget val="inner"/>
          <c:xMode val="edge"/>
          <c:yMode val="edge"/>
          <c:x val="0.1487376444965656"/>
          <c:y val="0.16426744231597917"/>
          <c:w val="0.6116926341654102"/>
          <c:h val="0.42909781799663099"/>
        </c:manualLayout>
      </c:layout>
      <c:doughnutChart>
        <c:varyColors val="1"/>
        <c:ser>
          <c:idx val="0"/>
          <c:order val="0"/>
          <c:dPt>
            <c:idx val="2"/>
            <c:bubble3D val="0"/>
            <c:explosion val="16"/>
            <c:spPr>
              <a:ln w="12700">
                <a:solidFill>
                  <a:schemeClr val="tx1"/>
                </a:solidFill>
                <a:prstDash val="dash"/>
              </a:ln>
            </c:spPr>
            <c:extLst>
              <c:ext xmlns:c16="http://schemas.microsoft.com/office/drawing/2014/chart" uri="{C3380CC4-5D6E-409C-BE32-E72D297353CC}">
                <c16:uniqueId val="{00000001-86ED-4385-B0C9-33BF7D4C48AA}"/>
              </c:ext>
            </c:extLst>
          </c:dPt>
          <c:dPt>
            <c:idx val="3"/>
            <c:bubble3D val="0"/>
            <c:explosion val="15"/>
            <c:extLst>
              <c:ext xmlns:c16="http://schemas.microsoft.com/office/drawing/2014/chart" uri="{C3380CC4-5D6E-409C-BE32-E72D297353CC}">
                <c16:uniqueId val="{00000002-86ED-4385-B0C9-33BF7D4C48AA}"/>
              </c:ext>
            </c:extLst>
          </c:dPt>
          <c:dLbls>
            <c:dLbl>
              <c:idx val="2"/>
              <c:tx>
                <c:rich>
                  <a:bodyPr/>
                  <a:lstStyle/>
                  <a:p>
                    <a:r>
                      <a:rPr lang="en-US"/>
                      <a:t>10.166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ED-4385-B0C9-33BF7D4C48AA}"/>
                </c:ext>
              </c:extLst>
            </c:dLbl>
            <c:numFmt formatCode="#,##0.000" sourceLinked="0"/>
            <c:spPr>
              <a:noFill/>
              <a:ln>
                <a:noFill/>
              </a:ln>
              <a:effectLst/>
            </c:spPr>
            <c:txPr>
              <a:bodyPr/>
              <a:lstStyle/>
              <a:p>
                <a:pPr>
                  <a:defRPr sz="1500" b="1" i="1">
                    <a:solidFill>
                      <a:schemeClr val="bg1"/>
                    </a:solidFill>
                    <a:latin typeface="Garamond" panose="02020404030301010803" pitchFamily="18" charset="0"/>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LPCIA!$H$7:$H$10</c:f>
              <c:strCache>
                <c:ptCount val="4"/>
                <c:pt idx="0">
                  <c:v>Member States above the threshold</c:v>
                </c:pt>
                <c:pt idx="1">
                  <c:v>Member States below the threshold</c:v>
                </c:pt>
                <c:pt idx="2">
                  <c:v>Redistributed shares</c:v>
                </c:pt>
                <c:pt idx="3">
                  <c:v>Ceiling Member State</c:v>
                </c:pt>
              </c:strCache>
            </c:strRef>
          </c:cat>
          <c:val>
            <c:numRef>
              <c:f>LPCIA!$I$7:$I$10</c:f>
              <c:numCache>
                <c:formatCode>General</c:formatCode>
                <c:ptCount val="4"/>
                <c:pt idx="0">
                  <c:v>51.6755</c:v>
                </c:pt>
                <c:pt idx="1">
                  <c:v>15.089270000000001</c:v>
                </c:pt>
                <c:pt idx="2">
                  <c:v>10.164999999999999</c:v>
                </c:pt>
                <c:pt idx="3">
                  <c:v>23.069379999999999</c:v>
                </c:pt>
              </c:numCache>
            </c:numRef>
          </c:val>
          <c:extLst>
            <c:ext xmlns:c16="http://schemas.microsoft.com/office/drawing/2014/chart" uri="{C3380CC4-5D6E-409C-BE32-E72D297353CC}">
              <c16:uniqueId val="{00000003-86ED-4385-B0C9-33BF7D4C48AA}"/>
            </c:ext>
          </c:extLst>
        </c:ser>
        <c:dLbls>
          <c:showLegendKey val="0"/>
          <c:showVal val="0"/>
          <c:showCatName val="0"/>
          <c:showSerName val="0"/>
          <c:showPercent val="1"/>
          <c:showBubbleSize val="0"/>
          <c:showLeaderLines val="1"/>
        </c:dLbls>
        <c:firstSliceAng val="80"/>
        <c:holeSize val="50"/>
      </c:doughnutChart>
    </c:plotArea>
    <c:legend>
      <c:legendPos val="b"/>
      <c:layout>
        <c:manualLayout>
          <c:xMode val="edge"/>
          <c:yMode val="edge"/>
          <c:x val="3.9007092198581561E-2"/>
          <c:y val="0.62813413248717054"/>
          <c:w val="0.89340369687831578"/>
          <c:h val="0.34476534649586715"/>
        </c:manualLayout>
      </c:layout>
      <c:overlay val="0"/>
      <c:txPr>
        <a:bodyPr/>
        <a:lstStyle/>
        <a:p>
          <a:pPr>
            <a:defRPr sz="1500" b="1" i="0">
              <a:latin typeface="Garamond" panose="02020404030301010803" pitchFamily="18" charset="0"/>
            </a:defRPr>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latin typeface="Garamond" panose="02020404030301010803" pitchFamily="18" charset="0"/>
              </a:defRPr>
            </a:pPr>
            <a:r>
              <a:rPr lang="en-GB" sz="1500" i="1" dirty="0">
                <a:latin typeface="Garamond" panose="02020404030301010803" pitchFamily="18" charset="0"/>
              </a:rPr>
              <a:t>After</a:t>
            </a:r>
            <a:r>
              <a:rPr lang="en-GB" sz="1500" i="1" baseline="0" dirty="0">
                <a:latin typeface="Garamond" panose="02020404030301010803" pitchFamily="18" charset="0"/>
              </a:rPr>
              <a:t> LPCIA*</a:t>
            </a:r>
            <a:endParaRPr lang="en-GB" sz="1500" i="1" dirty="0">
              <a:latin typeface="Garamond" panose="02020404030301010803" pitchFamily="18" charset="0"/>
            </a:endParaRPr>
          </a:p>
        </c:rich>
      </c:tx>
      <c:layout>
        <c:manualLayout>
          <c:xMode val="edge"/>
          <c:yMode val="edge"/>
          <c:x val="0.19521030041686083"/>
          <c:y val="2.1406093195668951E-2"/>
        </c:manualLayout>
      </c:layout>
      <c:overlay val="0"/>
    </c:title>
    <c:autoTitleDeleted val="0"/>
    <c:plotArea>
      <c:layout>
        <c:manualLayout>
          <c:layoutTarget val="inner"/>
          <c:xMode val="edge"/>
          <c:yMode val="edge"/>
          <c:x val="6.2423113320704895E-2"/>
          <c:y val="0.15842901545172361"/>
          <c:w val="0.5773908281969633"/>
          <c:h val="0.50067882700346955"/>
        </c:manualLayout>
      </c:layout>
      <c:doughnutChart>
        <c:varyColors val="1"/>
        <c:ser>
          <c:idx val="0"/>
          <c:order val="0"/>
          <c:dLbls>
            <c:numFmt formatCode="0.000" sourceLinked="0"/>
            <c:spPr>
              <a:noFill/>
              <a:ln>
                <a:noFill/>
              </a:ln>
              <a:effectLst/>
            </c:spPr>
            <c:txPr>
              <a:bodyPr/>
              <a:lstStyle/>
              <a:p>
                <a:pPr>
                  <a:defRPr sz="1500" b="1" i="1">
                    <a:solidFill>
                      <a:schemeClr val="bg1"/>
                    </a:solidFill>
                    <a:latin typeface="Garamond" panose="02020404030301010803" pitchFamily="18" charset="0"/>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LPCIA!$K$7:$K$8</c:f>
              <c:strCache>
                <c:ptCount val="2"/>
                <c:pt idx="0">
                  <c:v>Member States above the threshold</c:v>
                </c:pt>
                <c:pt idx="1">
                  <c:v>Member States below the threshold</c:v>
                </c:pt>
              </c:strCache>
            </c:strRef>
          </c:cat>
          <c:val>
            <c:numRef>
              <c:f>LPCIA!$M$7:$M$8</c:f>
              <c:numCache>
                <c:formatCode>General</c:formatCode>
                <c:ptCount val="2"/>
                <c:pt idx="0">
                  <c:v>61.841349999999998</c:v>
                </c:pt>
                <c:pt idx="1">
                  <c:v>15.089270000000001</c:v>
                </c:pt>
              </c:numCache>
            </c:numRef>
          </c:val>
          <c:extLst>
            <c:ext xmlns:c16="http://schemas.microsoft.com/office/drawing/2014/chart" uri="{C3380CC4-5D6E-409C-BE32-E72D297353CC}">
              <c16:uniqueId val="{00000000-A1C2-473B-B8DF-5AD7816A00EE}"/>
            </c:ext>
          </c:extLst>
        </c:ser>
        <c:dLbls>
          <c:showLegendKey val="0"/>
          <c:showVal val="1"/>
          <c:showCatName val="0"/>
          <c:showSerName val="0"/>
          <c:showPercent val="0"/>
          <c:showBubbleSize val="0"/>
          <c:showLeaderLines val="1"/>
        </c:dLbls>
        <c:firstSliceAng val="0"/>
        <c:holeSize val="50"/>
      </c:doughnutChart>
    </c:plotArea>
    <c:legend>
      <c:legendPos val="b"/>
      <c:layout>
        <c:manualLayout>
          <c:xMode val="edge"/>
          <c:yMode val="edge"/>
          <c:x val="8.0480593709471485E-2"/>
          <c:y val="0.71474754822105535"/>
          <c:w val="0.6633937588272395"/>
          <c:h val="0.28525245177894465"/>
        </c:manualLayout>
      </c:layout>
      <c:overlay val="0"/>
      <c:txPr>
        <a:bodyPr/>
        <a:lstStyle/>
        <a:p>
          <a:pPr>
            <a:defRPr sz="1500" b="1">
              <a:latin typeface="Garamond" panose="02020404030301010803" pitchFamily="18" charset="0"/>
            </a:defRPr>
          </a:pPr>
          <a:endParaRPr lang="en-US"/>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i="1" dirty="0">
                <a:latin typeface="Garamond" panose="02020404030301010803" pitchFamily="18" charset="0"/>
              </a:rPr>
              <a:t>Shares after LPCIA</a:t>
            </a:r>
            <a:r>
              <a:rPr lang="en-US" i="1" baseline="0" dirty="0">
                <a:latin typeface="Garamond" panose="02020404030301010803" pitchFamily="18" charset="0"/>
              </a:rPr>
              <a:t> application</a:t>
            </a:r>
            <a:endParaRPr lang="en-GB" i="1" dirty="0">
              <a:latin typeface="Garamond" panose="02020404030301010803" pitchFamily="18" charset="0"/>
            </a:endParaRPr>
          </a:p>
        </c:rich>
      </c:tx>
      <c:layout>
        <c:manualLayout>
          <c:xMode val="edge"/>
          <c:yMode val="edge"/>
          <c:x val="0.20937412817491474"/>
          <c:y val="0.17166356809565472"/>
        </c:manualLayout>
      </c:layout>
      <c:overlay val="0"/>
    </c:title>
    <c:autoTitleDeleted val="0"/>
    <c:plotArea>
      <c:layout/>
      <c:ofPieChart>
        <c:ofPieType val="bar"/>
        <c:varyColors val="1"/>
        <c:ser>
          <c:idx val="0"/>
          <c:order val="0"/>
          <c:explosion val="23"/>
          <c:dPt>
            <c:idx val="2"/>
            <c:bubble3D val="0"/>
            <c:spPr>
              <a:solidFill>
                <a:srgbClr val="3795AF"/>
              </a:solidFill>
            </c:spPr>
            <c:extLst>
              <c:ext xmlns:c16="http://schemas.microsoft.com/office/drawing/2014/chart" uri="{C3380CC4-5D6E-409C-BE32-E72D297353CC}">
                <c16:uniqueId val="{00000001-48E4-4ADD-883C-DA220EEFAE64}"/>
              </c:ext>
            </c:extLst>
          </c:dPt>
          <c:dLbls>
            <c:dLbl>
              <c:idx val="0"/>
              <c:layout>
                <c:manualLayout>
                  <c:x val="-0.11154958296929048"/>
                  <c:y val="-0.114172248991264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48E4-4ADD-883C-DA220EEFAE64}"/>
                </c:ext>
              </c:extLst>
            </c:dLbl>
            <c:dLbl>
              <c:idx val="1"/>
              <c:layout>
                <c:manualLayout>
                  <c:x val="-9.6816619180893612E-2"/>
                  <c:y val="0.10161456497042347"/>
                </c:manualLayout>
              </c:layout>
              <c:tx>
                <c:rich>
                  <a:bodyPr/>
                  <a:lstStyle/>
                  <a:p>
                    <a:r>
                      <a:rPr lang="en-US" dirty="0">
                        <a:solidFill>
                          <a:schemeClr val="tx1"/>
                        </a:solidFill>
                      </a:rPr>
                      <a:t>Bangladesh
0.054%</a:t>
                    </a:r>
                  </a:p>
                </c:rich>
              </c:tx>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48E4-4ADD-883C-DA220EEFAE64}"/>
                </c:ext>
              </c:extLst>
            </c:dLbl>
            <c:dLbl>
              <c:idx val="2"/>
              <c:layout>
                <c:manualLayout>
                  <c:x val="0.11051827550410269"/>
                  <c:y val="-6.3742312061738551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8E4-4ADD-883C-DA220EEFAE64}"/>
                </c:ext>
              </c:extLst>
            </c:dLbl>
            <c:dLbl>
              <c:idx val="3"/>
              <c:delete val="1"/>
              <c:extLst>
                <c:ext xmlns:c15="http://schemas.microsoft.com/office/drawing/2012/chart" uri="{CE6537A1-D6FC-4f65-9D91-7224C49458BB}"/>
                <c:ext xmlns:c16="http://schemas.microsoft.com/office/drawing/2014/chart" uri="{C3380CC4-5D6E-409C-BE32-E72D297353CC}">
                  <c16:uniqueId val="{00000004-48E4-4ADD-883C-DA220EEFAE64}"/>
                </c:ext>
              </c:extLst>
            </c:dLbl>
            <c:numFmt formatCode="0.000%" sourceLinked="0"/>
            <c:spPr>
              <a:noFill/>
              <a:ln>
                <a:noFill/>
              </a:ln>
              <a:effectLst/>
            </c:spPr>
            <c:txPr>
              <a:bodyPr/>
              <a:lstStyle/>
              <a:p>
                <a:pPr>
                  <a:defRPr sz="1500" b="1" i="1">
                    <a:solidFill>
                      <a:schemeClr val="bg1"/>
                    </a:solidFill>
                    <a:latin typeface="Garamond" panose="02020404030301010803" pitchFamily="18" charset="0"/>
                  </a:defRPr>
                </a:pPr>
                <a:endParaRPr lang="en-US"/>
              </a:p>
            </c:txPr>
            <c:dLblPos val="bestFit"/>
            <c:showLegendKey val="0"/>
            <c:showVal val="0"/>
            <c:showCatName val="1"/>
            <c:showSerName val="0"/>
            <c:showPercent val="1"/>
            <c:showBubbleSize val="0"/>
            <c:showLeaderLines val="1"/>
            <c:extLst>
              <c:ext xmlns:c15="http://schemas.microsoft.com/office/drawing/2012/chart" uri="{CE6537A1-D6FC-4f65-9D91-7224C49458BB}"/>
            </c:extLst>
          </c:dLbls>
          <c:cat>
            <c:strRef>
              <c:f>LPCIA!$N$5:$N$7</c:f>
              <c:strCache>
                <c:ptCount val="3"/>
                <c:pt idx="0">
                  <c:v>Australia</c:v>
                </c:pt>
                <c:pt idx="1">
                  <c:v>Bangladesh</c:v>
                </c:pt>
                <c:pt idx="2">
                  <c:v>Rest of the World</c:v>
                </c:pt>
              </c:strCache>
            </c:strRef>
          </c:cat>
          <c:val>
            <c:numRef>
              <c:f>LPCIA!$O$5:$O$7</c:f>
              <c:numCache>
                <c:formatCode>General</c:formatCode>
                <c:ptCount val="3"/>
                <c:pt idx="0">
                  <c:v>2.2170000000000001</c:v>
                </c:pt>
                <c:pt idx="1">
                  <c:v>0.54</c:v>
                </c:pt>
                <c:pt idx="2">
                  <c:v>97.242999999999995</c:v>
                </c:pt>
              </c:numCache>
            </c:numRef>
          </c:val>
          <c:extLst>
            <c:ext xmlns:c16="http://schemas.microsoft.com/office/drawing/2014/chart" uri="{C3380CC4-5D6E-409C-BE32-E72D297353CC}">
              <c16:uniqueId val="{00000005-48E4-4ADD-883C-DA220EEFAE64}"/>
            </c:ext>
          </c:extLst>
        </c:ser>
        <c:dLbls>
          <c:dLblPos val="bestFit"/>
          <c:showLegendKey val="0"/>
          <c:showVal val="0"/>
          <c:showCatName val="1"/>
          <c:showSerName val="0"/>
          <c:showPercent val="1"/>
          <c:showBubbleSize val="0"/>
          <c:showLeaderLines val="1"/>
        </c:dLbls>
        <c:gapWidth val="100"/>
        <c:splitType val="percent"/>
        <c:splitPos val="10"/>
        <c:secondPieSize val="75"/>
        <c:serLines/>
      </c:ofPieChart>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i="1"/>
            </a:pPr>
            <a:r>
              <a:rPr lang="en-GB" sz="1500" i="1" dirty="0">
                <a:latin typeface="Garamond" panose="02020404030301010803" pitchFamily="18" charset="0"/>
              </a:rPr>
              <a:t>Shares before floor adjustments</a:t>
            </a:r>
          </a:p>
        </c:rich>
      </c:tx>
      <c:overlay val="0"/>
    </c:title>
    <c:autoTitleDeleted val="0"/>
    <c:plotArea>
      <c:layout>
        <c:manualLayout>
          <c:layoutTarget val="inner"/>
          <c:xMode val="edge"/>
          <c:yMode val="edge"/>
          <c:x val="8.5256082854508045E-2"/>
          <c:y val="0.22493080410403246"/>
          <c:w val="0.75477903099950339"/>
          <c:h val="0.4231336991966913"/>
        </c:manualLayout>
      </c:layout>
      <c:doughnutChart>
        <c:varyColors val="1"/>
        <c:ser>
          <c:idx val="0"/>
          <c:order val="0"/>
          <c:cat>
            <c:strRef>
              <c:f>Floor!$C$26:$C$27</c:f>
              <c:strCache>
                <c:ptCount val="2"/>
                <c:pt idx="0">
                  <c:v>Shares of other Member States</c:v>
                </c:pt>
                <c:pt idx="1">
                  <c:v>Shares of Member States under the floor</c:v>
                </c:pt>
              </c:strCache>
            </c:strRef>
          </c:cat>
          <c:val>
            <c:numRef>
              <c:f>Floor!$E$26:$E$27</c:f>
              <c:numCache>
                <c:formatCode>General</c:formatCode>
                <c:ptCount val="2"/>
                <c:pt idx="0" formatCode="0.00000">
                  <c:v>76.919420000000002</c:v>
                </c:pt>
                <c:pt idx="1">
                  <c:v>3</c:v>
                </c:pt>
              </c:numCache>
            </c:numRef>
          </c:val>
          <c:extLst>
            <c:ext xmlns:c16="http://schemas.microsoft.com/office/drawing/2014/chart" uri="{C3380CC4-5D6E-409C-BE32-E72D297353CC}">
              <c16:uniqueId val="{00000000-DB8D-4D6E-98B2-F0B46EA1B58C}"/>
            </c:ext>
          </c:extLst>
        </c:ser>
        <c:dLbls>
          <c:showLegendKey val="0"/>
          <c:showVal val="0"/>
          <c:showCatName val="0"/>
          <c:showSerName val="0"/>
          <c:showPercent val="0"/>
          <c:showBubbleSize val="0"/>
          <c:showLeaderLines val="1"/>
        </c:dLbls>
        <c:firstSliceAng val="0"/>
        <c:holeSize val="50"/>
      </c:doughnutChart>
    </c:plotArea>
    <c:legend>
      <c:legendPos val="b"/>
      <c:layout>
        <c:manualLayout>
          <c:xMode val="edge"/>
          <c:yMode val="edge"/>
          <c:x val="6.8018018018018031E-2"/>
          <c:y val="0.69830947267955135"/>
          <c:w val="0.86396396396396391"/>
          <c:h val="0.19860979877515308"/>
        </c:manualLayout>
      </c:layout>
      <c:overlay val="0"/>
      <c:txPr>
        <a:bodyPr/>
        <a:lstStyle/>
        <a:p>
          <a:pPr>
            <a:defRPr sz="1500" b="1">
              <a:latin typeface="Garamond" panose="02020404030301010803" pitchFamily="18" charset="0"/>
            </a:defRPr>
          </a:pPr>
          <a:endParaRPr lang="en-US"/>
        </a:p>
      </c:txPr>
    </c:legend>
    <c:plotVisOnly val="1"/>
    <c:dispBlanksAs val="gap"/>
    <c:showDLblsOverMax val="0"/>
  </c:chart>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GB" sz="1500" i="1" dirty="0">
                <a:latin typeface="Garamond" panose="02020404030301010803" pitchFamily="18" charset="0"/>
              </a:rPr>
              <a:t>Floor application</a:t>
            </a:r>
          </a:p>
        </c:rich>
      </c:tx>
      <c:layout>
        <c:manualLayout>
          <c:xMode val="edge"/>
          <c:yMode val="edge"/>
          <c:x val="0.22669876456525737"/>
          <c:y val="6.9844510815458408E-2"/>
        </c:manualLayout>
      </c:layout>
      <c:overlay val="0"/>
    </c:title>
    <c:autoTitleDeleted val="0"/>
    <c:plotArea>
      <c:layout>
        <c:manualLayout>
          <c:layoutTarget val="inner"/>
          <c:xMode val="edge"/>
          <c:yMode val="edge"/>
          <c:x val="0.151627798117592"/>
          <c:y val="0.2509966512806589"/>
          <c:w val="0.70367420632930433"/>
          <c:h val="0.38095465653000271"/>
        </c:manualLayout>
      </c:layout>
      <c:doughnutChart>
        <c:varyColors val="1"/>
        <c:ser>
          <c:idx val="0"/>
          <c:order val="0"/>
          <c:cat>
            <c:strRef>
              <c:f>Floor!$C$35:$C$36</c:f>
              <c:strCache>
                <c:ptCount val="2"/>
                <c:pt idx="0">
                  <c:v>Shares of other Member States</c:v>
                </c:pt>
                <c:pt idx="1">
                  <c:v>Shares of Member States at the floor</c:v>
                </c:pt>
              </c:strCache>
            </c:strRef>
          </c:cat>
          <c:val>
            <c:numRef>
              <c:f>Floor!$D$35:$D$36</c:f>
              <c:numCache>
                <c:formatCode>General</c:formatCode>
                <c:ptCount val="2"/>
                <c:pt idx="0">
                  <c:v>76.904619999999994</c:v>
                </c:pt>
                <c:pt idx="1">
                  <c:v>5.5</c:v>
                </c:pt>
              </c:numCache>
            </c:numRef>
          </c:val>
          <c:extLst>
            <c:ext xmlns:c16="http://schemas.microsoft.com/office/drawing/2014/chart" uri="{C3380CC4-5D6E-409C-BE32-E72D297353CC}">
              <c16:uniqueId val="{00000000-67A9-44B4-926A-BFBB374BA99F}"/>
            </c:ext>
          </c:extLst>
        </c:ser>
        <c:dLbls>
          <c:showLegendKey val="0"/>
          <c:showVal val="0"/>
          <c:showCatName val="0"/>
          <c:showSerName val="0"/>
          <c:showPercent val="0"/>
          <c:showBubbleSize val="0"/>
          <c:showLeaderLines val="1"/>
        </c:dLbls>
        <c:firstSliceAng val="0"/>
        <c:holeSize val="50"/>
      </c:doughnutChart>
    </c:plotArea>
    <c:legend>
      <c:legendPos val="b"/>
      <c:layout>
        <c:manualLayout>
          <c:xMode val="edge"/>
          <c:yMode val="edge"/>
          <c:x val="0.11838306835849342"/>
          <c:y val="0.69310905964340652"/>
          <c:w val="0.82476921276560178"/>
          <c:h val="0.2342814734365101"/>
        </c:manualLayout>
      </c:layout>
      <c:overlay val="0"/>
      <c:txPr>
        <a:bodyPr/>
        <a:lstStyle/>
        <a:p>
          <a:pPr rtl="0">
            <a:defRPr sz="1500" b="1">
              <a:latin typeface="Garamond" panose="02020404030301010803" pitchFamily="18" charset="0"/>
            </a:defRPr>
          </a:pPr>
          <a:endParaRPr lang="en-US"/>
        </a:p>
      </c:txPr>
    </c:legend>
    <c:plotVisOnly val="1"/>
    <c:dispBlanksAs val="gap"/>
    <c:showDLblsOverMax val="0"/>
  </c:chart>
  <c:externalData r:id="rId1">
    <c:autoUpdate val="0"/>
  </c:externalData>
  <c:userShapes r:id="rId2"/>
</c:chartSpace>
</file>

<file path=ppt/drawings/_rels/drawing5.xml.rels><?xml version="1.0" encoding="UTF-8" standalone="yes"?>
<Relationships xmlns="http://schemas.openxmlformats.org/package/2006/relationships"><Relationship Id="rId1" Type="http://schemas.openxmlformats.org/officeDocument/2006/relationships/image" Target="../media/image14.png"/></Relationships>
</file>

<file path=ppt/drawings/drawing1.xml><?xml version="1.0" encoding="utf-8"?>
<c:userShapes xmlns:c="http://schemas.openxmlformats.org/drawingml/2006/chart">
  <cdr:relSizeAnchor xmlns:cdr="http://schemas.openxmlformats.org/drawingml/2006/chartDrawing">
    <cdr:from>
      <cdr:x>0.15362</cdr:x>
      <cdr:y>0.04908</cdr:y>
    </cdr:from>
    <cdr:to>
      <cdr:x>0.33796</cdr:x>
      <cdr:y>0.07694</cdr:y>
    </cdr:to>
    <cdr:sp macro="" textlink="">
      <cdr:nvSpPr>
        <cdr:cNvPr id="2" name="TextBox 1"/>
        <cdr:cNvSpPr txBox="1"/>
      </cdr:nvSpPr>
      <cdr:spPr>
        <a:xfrm xmlns:a="http://schemas.openxmlformats.org/drawingml/2006/main">
          <a:off x="381000" y="194447"/>
          <a:ext cx="457200" cy="11035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dirty="0"/>
        </a:p>
      </cdr:txBody>
    </cdr:sp>
  </cdr:relSizeAnchor>
</c:userShapes>
</file>

<file path=ppt/drawings/drawing10.xml><?xml version="1.0" encoding="utf-8"?>
<c:userShapes xmlns:c="http://schemas.openxmlformats.org/drawingml/2006/chart">
  <cdr:relSizeAnchor xmlns:cdr="http://schemas.openxmlformats.org/drawingml/2006/chartDrawing">
    <cdr:from>
      <cdr:x>0.22248</cdr:x>
      <cdr:y>0.07657</cdr:y>
    </cdr:from>
    <cdr:to>
      <cdr:x>0.36066</cdr:x>
      <cdr:y>0.12073</cdr:y>
    </cdr:to>
    <cdr:sp macro="" textlink="">
      <cdr:nvSpPr>
        <cdr:cNvPr id="2" name="Line Callout 2 (No Border) 1"/>
        <cdr:cNvSpPr/>
      </cdr:nvSpPr>
      <cdr:spPr>
        <a:xfrm xmlns:a="http://schemas.openxmlformats.org/drawingml/2006/main">
          <a:off x="774539" y="439603"/>
          <a:ext cx="481058" cy="253531"/>
        </a:xfrm>
        <a:prstGeom xmlns:a="http://schemas.openxmlformats.org/drawingml/2006/main" prst="callout2">
          <a:avLst>
            <a:gd name="adj1" fmla="val 55521"/>
            <a:gd name="adj2" fmla="val 92245"/>
            <a:gd name="adj3" fmla="val 51924"/>
            <a:gd name="adj4" fmla="val 180789"/>
            <a:gd name="adj5" fmla="val 186840"/>
            <a:gd name="adj6" fmla="val 208209"/>
          </a:avLst>
        </a:prstGeom>
        <a:solidFill xmlns:a="http://schemas.openxmlformats.org/drawingml/2006/main">
          <a:schemeClr val="bg1">
            <a:alpha val="0"/>
          </a:schemeClr>
        </a:solidFill>
        <a:ln xmlns:a="http://schemas.openxmlformats.org/drawingml/2006/main" w="12700">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0.12038</cdr:x>
      <cdr:y>0.13273</cdr:y>
    </cdr:from>
    <cdr:to>
      <cdr:x>0.25856</cdr:x>
      <cdr:y>0.18376</cdr:y>
    </cdr:to>
    <cdr:sp macro="" textlink="">
      <cdr:nvSpPr>
        <cdr:cNvPr id="3" name="Line Callout 2 (No Border) 2"/>
        <cdr:cNvSpPr/>
      </cdr:nvSpPr>
      <cdr:spPr>
        <a:xfrm xmlns:a="http://schemas.openxmlformats.org/drawingml/2006/main">
          <a:off x="419100" y="762000"/>
          <a:ext cx="481059" cy="293030"/>
        </a:xfrm>
        <a:prstGeom xmlns:a="http://schemas.openxmlformats.org/drawingml/2006/main" prst="callout2">
          <a:avLst>
            <a:gd name="adj1" fmla="val 25945"/>
            <a:gd name="adj2" fmla="val 101306"/>
            <a:gd name="adj3" fmla="val 16169"/>
            <a:gd name="adj4" fmla="val 211867"/>
            <a:gd name="adj5" fmla="val 53674"/>
            <a:gd name="adj6" fmla="val 251690"/>
          </a:avLst>
        </a:prstGeom>
        <a:solidFill xmlns:a="http://schemas.openxmlformats.org/drawingml/2006/main">
          <a:schemeClr val="bg1">
            <a:alpha val="0"/>
          </a:schemeClr>
        </a:solidFill>
        <a:ln xmlns:a="http://schemas.openxmlformats.org/drawingml/2006/main" w="12700">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dirty="0"/>
        </a:p>
      </cdr:txBody>
    </cdr:sp>
  </cdr:relSizeAnchor>
</c:userShapes>
</file>

<file path=ppt/drawings/drawing11.xml><?xml version="1.0" encoding="utf-8"?>
<c:userShapes xmlns:c="http://schemas.openxmlformats.org/drawingml/2006/chart">
  <cdr:relSizeAnchor xmlns:cdr="http://schemas.openxmlformats.org/drawingml/2006/chartDrawing">
    <cdr:from>
      <cdr:x>0.03005</cdr:x>
      <cdr:y>0.16409</cdr:y>
    </cdr:from>
    <cdr:to>
      <cdr:x>0.18522</cdr:x>
      <cdr:y>0.21368</cdr:y>
    </cdr:to>
    <cdr:sp macro="" textlink="">
      <cdr:nvSpPr>
        <cdr:cNvPr id="3" name="Line Callout 2 (No Border) 2"/>
        <cdr:cNvSpPr/>
      </cdr:nvSpPr>
      <cdr:spPr>
        <a:xfrm xmlns:a="http://schemas.openxmlformats.org/drawingml/2006/main">
          <a:off x="91306" y="944026"/>
          <a:ext cx="471480" cy="285296"/>
        </a:xfrm>
        <a:prstGeom xmlns:a="http://schemas.openxmlformats.org/drawingml/2006/main" prst="callout2">
          <a:avLst>
            <a:gd name="adj1" fmla="val 45977"/>
            <a:gd name="adj2" fmla="val 111407"/>
            <a:gd name="adj3" fmla="val 39086"/>
            <a:gd name="adj4" fmla="val 186491"/>
            <a:gd name="adj5" fmla="val 74248"/>
            <a:gd name="adj6" fmla="val 223029"/>
          </a:avLst>
        </a:prstGeom>
        <a:solidFill xmlns:a="http://schemas.openxmlformats.org/drawingml/2006/main">
          <a:schemeClr val="bg1">
            <a:alpha val="0"/>
          </a:schemeClr>
        </a:solidFill>
        <a:ln xmlns:a="http://schemas.openxmlformats.org/drawingml/2006/main" w="12700">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0.08834</cdr:x>
      <cdr:y>0.12088</cdr:y>
    </cdr:from>
    <cdr:to>
      <cdr:x>0.2435</cdr:x>
      <cdr:y>0.16379</cdr:y>
    </cdr:to>
    <cdr:sp macro="" textlink="">
      <cdr:nvSpPr>
        <cdr:cNvPr id="2" name="Line Callout 2 (No Border) 1"/>
        <cdr:cNvSpPr/>
      </cdr:nvSpPr>
      <cdr:spPr>
        <a:xfrm xmlns:a="http://schemas.openxmlformats.org/drawingml/2006/main">
          <a:off x="268419" y="695435"/>
          <a:ext cx="471450" cy="246865"/>
        </a:xfrm>
        <a:prstGeom xmlns:a="http://schemas.openxmlformats.org/drawingml/2006/main" prst="callout2">
          <a:avLst>
            <a:gd name="adj1" fmla="val 44453"/>
            <a:gd name="adj2" fmla="val 112126"/>
            <a:gd name="adj3" fmla="val 40856"/>
            <a:gd name="adj4" fmla="val 184749"/>
            <a:gd name="adj5" fmla="val 165211"/>
            <a:gd name="adj6" fmla="val 212290"/>
          </a:avLst>
        </a:prstGeom>
        <a:solidFill xmlns:a="http://schemas.openxmlformats.org/drawingml/2006/main">
          <a:schemeClr val="bg1">
            <a:alpha val="0"/>
          </a:schemeClr>
        </a:solidFill>
        <a:ln xmlns:a="http://schemas.openxmlformats.org/drawingml/2006/main" w="12700">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0.57923</cdr:x>
      <cdr:y>0.09259</cdr:y>
    </cdr:from>
    <cdr:to>
      <cdr:x>0.66667</cdr:x>
      <cdr:y>0.12191</cdr:y>
    </cdr:to>
    <cdr:sp macro="" textlink="">
      <cdr:nvSpPr>
        <cdr:cNvPr id="4" name="Line Callout 2 (No Border) 3"/>
        <cdr:cNvSpPr/>
      </cdr:nvSpPr>
      <cdr:spPr>
        <a:xfrm xmlns:a="http://schemas.openxmlformats.org/drawingml/2006/main">
          <a:off x="1759976" y="532679"/>
          <a:ext cx="265684" cy="168681"/>
        </a:xfrm>
        <a:prstGeom xmlns:a="http://schemas.openxmlformats.org/drawingml/2006/main" prst="callout2">
          <a:avLst>
            <a:gd name="adj1" fmla="val 46984"/>
            <a:gd name="adj2" fmla="val -19088"/>
            <a:gd name="adj3" fmla="val 58277"/>
            <a:gd name="adj4" fmla="val -96172"/>
            <a:gd name="adj5" fmla="val 178343"/>
            <a:gd name="adj6" fmla="val -131502"/>
          </a:avLst>
        </a:prstGeom>
        <a:noFill xmlns:a="http://schemas.openxmlformats.org/drawingml/2006/main"/>
        <a:ln xmlns:a="http://schemas.openxmlformats.org/drawingml/2006/main" w="12700">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0.3277</cdr:x>
      <cdr:y>0.54545</cdr:y>
    </cdr:from>
    <cdr:to>
      <cdr:x>0.57095</cdr:x>
      <cdr:y>0.60605</cdr:y>
    </cdr:to>
    <cdr:sp macro="" textlink="">
      <cdr:nvSpPr>
        <cdr:cNvPr id="2" name="TextBox 1"/>
        <cdr:cNvSpPr txBox="1"/>
      </cdr:nvSpPr>
      <cdr:spPr>
        <a:xfrm xmlns:a="http://schemas.openxmlformats.org/drawingml/2006/main">
          <a:off x="923915" y="2743200"/>
          <a:ext cx="685819" cy="30476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500" b="1" i="1" dirty="0">
              <a:solidFill>
                <a:schemeClr val="bg1"/>
              </a:solidFill>
              <a:latin typeface="Garamond" panose="02020404030301010803" pitchFamily="18" charset="0"/>
            </a:rPr>
            <a:t>76.919</a:t>
          </a:r>
          <a:endParaRPr lang="en-GB" sz="1500" b="1" i="1" dirty="0">
            <a:solidFill>
              <a:schemeClr val="bg1"/>
            </a:solidFill>
            <a:latin typeface="Garamond" panose="02020404030301010803" pitchFamily="18" charset="0"/>
          </a:endParaRPr>
        </a:p>
      </cdr:txBody>
    </cdr:sp>
  </cdr:relSizeAnchor>
  <cdr:relSizeAnchor xmlns:cdr="http://schemas.openxmlformats.org/drawingml/2006/chartDrawing">
    <cdr:from>
      <cdr:x>0.3277</cdr:x>
      <cdr:y>0.14974</cdr:y>
    </cdr:from>
    <cdr:to>
      <cdr:x>0.57095</cdr:x>
      <cdr:y>0.21034</cdr:y>
    </cdr:to>
    <cdr:sp macro="" textlink="">
      <cdr:nvSpPr>
        <cdr:cNvPr id="3" name="TextBox 1"/>
        <cdr:cNvSpPr txBox="1"/>
      </cdr:nvSpPr>
      <cdr:spPr>
        <a:xfrm xmlns:a="http://schemas.openxmlformats.org/drawingml/2006/main">
          <a:off x="923915" y="753070"/>
          <a:ext cx="685819" cy="30477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solidFill>
                <a:srgbClr val="FF0000"/>
              </a:solidFill>
              <a:latin typeface="Garamond" panose="02020404030301010803" pitchFamily="18" charset="0"/>
            </a:rPr>
            <a:t>0.0111</a:t>
          </a:r>
          <a:endParaRPr lang="en-GB" sz="1500" b="1" i="1" dirty="0">
            <a:solidFill>
              <a:srgbClr val="FF0000"/>
            </a:solidFill>
            <a:latin typeface="Garamond" panose="02020404030301010803" pitchFamily="18"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0.40764</cdr:x>
      <cdr:y>0.55426</cdr:y>
    </cdr:from>
    <cdr:to>
      <cdr:x>0.63694</cdr:x>
      <cdr:y>0.60943</cdr:y>
    </cdr:to>
    <cdr:sp macro="" textlink="">
      <cdr:nvSpPr>
        <cdr:cNvPr id="2" name="TextBox 1"/>
        <cdr:cNvSpPr txBox="1"/>
      </cdr:nvSpPr>
      <cdr:spPr>
        <a:xfrm xmlns:a="http://schemas.openxmlformats.org/drawingml/2006/main">
          <a:off x="1219200" y="3061992"/>
          <a:ext cx="685802" cy="30478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solidFill>
                <a:schemeClr val="bg1"/>
              </a:solidFill>
              <a:latin typeface="Garamond" panose="02020404030301010803" pitchFamily="18" charset="0"/>
            </a:rPr>
            <a:t>76.904</a:t>
          </a:r>
        </a:p>
        <a:p xmlns:a="http://schemas.openxmlformats.org/drawingml/2006/main">
          <a:endParaRPr lang="en-GB" sz="1500" b="1" i="1" dirty="0">
            <a:solidFill>
              <a:schemeClr val="bg1"/>
            </a:solidFill>
            <a:latin typeface="Garamond" panose="02020404030301010803" pitchFamily="18" charset="0"/>
          </a:endParaRPr>
        </a:p>
      </cdr:txBody>
    </cdr:sp>
  </cdr:relSizeAnchor>
  <cdr:relSizeAnchor xmlns:cdr="http://schemas.openxmlformats.org/drawingml/2006/chartDrawing">
    <cdr:from>
      <cdr:x>0.32166</cdr:x>
      <cdr:y>0.18023</cdr:y>
    </cdr:from>
    <cdr:to>
      <cdr:x>0.55096</cdr:x>
      <cdr:y>0.2354</cdr:y>
    </cdr:to>
    <cdr:sp macro="" textlink="">
      <cdr:nvSpPr>
        <cdr:cNvPr id="3" name="TextBox 1"/>
        <cdr:cNvSpPr txBox="1"/>
      </cdr:nvSpPr>
      <cdr:spPr>
        <a:xfrm xmlns:a="http://schemas.openxmlformats.org/drawingml/2006/main">
          <a:off x="962023" y="995662"/>
          <a:ext cx="685802" cy="30478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solidFill>
                <a:srgbClr val="FF0000"/>
              </a:solidFill>
              <a:latin typeface="Garamond" panose="02020404030301010803" pitchFamily="18" charset="0"/>
            </a:rPr>
            <a:t>0.026</a:t>
          </a:r>
        </a:p>
        <a:p xmlns:a="http://schemas.openxmlformats.org/drawingml/2006/main">
          <a:endParaRPr lang="en-US" sz="1500" b="1" i="1" dirty="0">
            <a:latin typeface="Garamond" panose="02020404030301010803" pitchFamily="18" charset="0"/>
          </a:endParaRPr>
        </a:p>
        <a:p xmlns:a="http://schemas.openxmlformats.org/drawingml/2006/main">
          <a:endParaRPr lang="en-GB" sz="1500" b="1" i="1" dirty="0">
            <a:latin typeface="Garamond" panose="02020404030301010803" pitchFamily="18"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0.3913</cdr:x>
      <cdr:y>0.59104</cdr:y>
    </cdr:from>
    <cdr:to>
      <cdr:x>0.58696</cdr:x>
      <cdr:y>0.64438</cdr:y>
    </cdr:to>
    <cdr:sp macro="" textlink="">
      <cdr:nvSpPr>
        <cdr:cNvPr id="2" name="TextBox 1"/>
        <cdr:cNvSpPr txBox="1"/>
      </cdr:nvSpPr>
      <cdr:spPr>
        <a:xfrm xmlns:a="http://schemas.openxmlformats.org/drawingml/2006/main">
          <a:off x="1371600" y="3377805"/>
          <a:ext cx="685827" cy="30483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solidFill>
                <a:schemeClr val="bg1"/>
              </a:solidFill>
              <a:latin typeface="Garamond" panose="02020404030301010803" pitchFamily="18" charset="0"/>
            </a:rPr>
            <a:t>76.904</a:t>
          </a:r>
        </a:p>
        <a:p xmlns:a="http://schemas.openxmlformats.org/drawingml/2006/main">
          <a:endParaRPr lang="en-GB" sz="1500" b="1" i="1" dirty="0">
            <a:solidFill>
              <a:schemeClr val="bg1"/>
            </a:solidFill>
            <a:latin typeface="Garamond" panose="02020404030301010803" pitchFamily="18" charset="0"/>
          </a:endParaRPr>
        </a:p>
      </cdr:txBody>
    </cdr:sp>
  </cdr:relSizeAnchor>
  <cdr:relSizeAnchor xmlns:cdr="http://schemas.openxmlformats.org/drawingml/2006/chartDrawing">
    <cdr:from>
      <cdr:x>0.19565</cdr:x>
      <cdr:y>0.23104</cdr:y>
    </cdr:from>
    <cdr:to>
      <cdr:x>0.3913</cdr:x>
      <cdr:y>0.28437</cdr:y>
    </cdr:to>
    <cdr:sp macro="" textlink="">
      <cdr:nvSpPr>
        <cdr:cNvPr id="3" name="TextBox 1"/>
        <cdr:cNvSpPr txBox="1"/>
      </cdr:nvSpPr>
      <cdr:spPr>
        <a:xfrm xmlns:a="http://schemas.openxmlformats.org/drawingml/2006/main">
          <a:off x="685800" y="1320405"/>
          <a:ext cx="685792" cy="3047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solidFill>
                <a:srgbClr val="FF0000"/>
              </a:solidFill>
              <a:latin typeface="Garamond" panose="02020404030301010803" pitchFamily="18" charset="0"/>
            </a:rPr>
            <a:t>0.0111</a:t>
          </a:r>
        </a:p>
        <a:p xmlns:a="http://schemas.openxmlformats.org/drawingml/2006/main">
          <a:endParaRPr lang="en-GB" sz="1500" b="1" i="1" dirty="0">
            <a:latin typeface="Garamond" panose="02020404030301010803" pitchFamily="18" charset="0"/>
          </a:endParaRPr>
        </a:p>
      </cdr:txBody>
    </cdr:sp>
  </cdr:relSizeAnchor>
  <cdr:relSizeAnchor xmlns:cdr="http://schemas.openxmlformats.org/drawingml/2006/chartDrawing">
    <cdr:from>
      <cdr:x>0.50997</cdr:x>
      <cdr:y>0.21805</cdr:y>
    </cdr:from>
    <cdr:to>
      <cdr:x>0.70562</cdr:x>
      <cdr:y>0.27138</cdr:y>
    </cdr:to>
    <cdr:sp macro="" textlink="">
      <cdr:nvSpPr>
        <cdr:cNvPr id="4" name="TextBox 1"/>
        <cdr:cNvSpPr txBox="1"/>
      </cdr:nvSpPr>
      <cdr:spPr>
        <a:xfrm xmlns:a="http://schemas.openxmlformats.org/drawingml/2006/main">
          <a:off x="1787533" y="1246174"/>
          <a:ext cx="685792" cy="3047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solidFill>
                <a:schemeClr val="accent3">
                  <a:lumMod val="50000"/>
                </a:schemeClr>
              </a:solidFill>
              <a:latin typeface="Garamond" panose="02020404030301010803" pitchFamily="18" charset="0"/>
            </a:rPr>
            <a:t>0.0148</a:t>
          </a:r>
        </a:p>
        <a:p xmlns:a="http://schemas.openxmlformats.org/drawingml/2006/main">
          <a:endParaRPr lang="en-GB" sz="1500" b="1" i="1" dirty="0">
            <a:latin typeface="Garamond" panose="02020404030301010803" pitchFamily="18"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0.09072</cdr:x>
      <cdr:y>0.25714</cdr:y>
    </cdr:from>
    <cdr:to>
      <cdr:x>0.49894</cdr:x>
      <cdr:y>0.78571</cdr:y>
    </cdr:to>
    <cdr:pic>
      <cdr:nvPicPr>
        <cdr:cNvPr id="2" name="Picture 1" descr="C:\Users\shaswat.sapkota\AppData\Local\Microsoft\Windows\Temporary Internet Files\Content.IE5\UTU0W1FV\1024px-Simple_Globe.svg[1].png">
          <a:extLst xmlns:a="http://schemas.openxmlformats.org/drawingml/2006/main">
            <a:ext uri="{FF2B5EF4-FFF2-40B4-BE49-F238E27FC236}">
              <a16:creationId xmlns:a16="http://schemas.microsoft.com/office/drawing/2014/main" id="{9482300D-FB4A-47B2-8709-37B650273F87}"/>
            </a:ext>
          </a:extLst>
        </cdr:cNvPr>
        <cdr:cNvPicPr>
          <a:picLocks xmlns:a="http://schemas.openxmlformats.org/drawingml/2006/main" noChangeAspect="1" noChangeArrowheads="1"/>
        </cdr:cNvPicPr>
      </cdr:nvPicPr>
      <cdr:blipFill>
        <a:blip xmlns:a="http://schemas.openxmlformats.org/drawingml/2006/main" xmlns:r="http://schemas.openxmlformats.org/officeDocument/2006/relationships" r:embed="rId1"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609600" y="1371600"/>
          <a:ext cx="2743193" cy="2819392"/>
        </a:xfrm>
        <a:prstGeom xmlns:a="http://schemas.openxmlformats.org/drawingml/2006/main" prst="rect">
          <a:avLst/>
        </a:prstGeom>
        <a:noFill xmlns:a="http://schemas.openxmlformats.org/drawingml/2006/main"/>
        <a:extLst xmlns:a="http://schemas.openxmlformats.org/drawingml/2006/main">
          <a:ext uri="{909E8E84-426E-40DD-AFC4-6F175D3DCCD1}">
            <a14:hiddenFill xmlns:a14="http://schemas.microsoft.com/office/drawing/2010/main">
              <a:solidFill>
                <a:srgbClr val="FFFFFF"/>
              </a:solidFill>
            </a14:hiddenFill>
          </a:ext>
        </a:extLst>
      </cdr:spPr>
    </cdr:pic>
  </cdr:relSizeAnchor>
</c:userShapes>
</file>

<file path=ppt/drawings/drawing6.xml><?xml version="1.0" encoding="utf-8"?>
<c:userShapes xmlns:c="http://schemas.openxmlformats.org/drawingml/2006/chart">
  <cdr:relSizeAnchor xmlns:cdr="http://schemas.openxmlformats.org/drawingml/2006/chartDrawing">
    <cdr:from>
      <cdr:x>0.26112</cdr:x>
      <cdr:y>0.54207</cdr:y>
    </cdr:from>
    <cdr:to>
      <cdr:x>0.49179</cdr:x>
      <cdr:y>0.60423</cdr:y>
    </cdr:to>
    <cdr:sp macro="" textlink="">
      <cdr:nvSpPr>
        <cdr:cNvPr id="2" name="TextBox 1"/>
        <cdr:cNvSpPr txBox="1"/>
      </cdr:nvSpPr>
      <cdr:spPr>
        <a:xfrm xmlns:a="http://schemas.openxmlformats.org/drawingml/2006/main">
          <a:off x="776356" y="2658165"/>
          <a:ext cx="685800" cy="304800"/>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500" b="1" i="1" dirty="0">
              <a:latin typeface="Garamond" panose="02020404030301010803" pitchFamily="18" charset="0"/>
            </a:rPr>
            <a:t>76.675</a:t>
          </a:r>
          <a:endParaRPr lang="en-GB" sz="1500" b="1" i="1" dirty="0">
            <a:latin typeface="Garamond" panose="02020404030301010803" pitchFamily="18" charset="0"/>
          </a:endParaRPr>
        </a:p>
      </cdr:txBody>
    </cdr:sp>
  </cdr:relSizeAnchor>
  <cdr:relSizeAnchor xmlns:cdr="http://schemas.openxmlformats.org/drawingml/2006/chartDrawing">
    <cdr:from>
      <cdr:x>0.46133</cdr:x>
      <cdr:y>0.15539</cdr:y>
    </cdr:from>
    <cdr:to>
      <cdr:x>0.69199</cdr:x>
      <cdr:y>0.21755</cdr:y>
    </cdr:to>
    <cdr:sp macro="" textlink="">
      <cdr:nvSpPr>
        <cdr:cNvPr id="3" name="TextBox 1"/>
        <cdr:cNvSpPr txBox="1"/>
      </cdr:nvSpPr>
      <cdr:spPr>
        <a:xfrm xmlns:a="http://schemas.openxmlformats.org/drawingml/2006/main">
          <a:off x="1371600" y="762000"/>
          <a:ext cx="6858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solidFill>
                <a:schemeClr val="accent4"/>
              </a:solidFill>
              <a:latin typeface="Garamond" panose="02020404030301010803" pitchFamily="18" charset="0"/>
            </a:rPr>
            <a:t>0.229</a:t>
          </a:r>
          <a:endParaRPr lang="en-GB" sz="1500" b="1" i="1" dirty="0">
            <a:solidFill>
              <a:schemeClr val="accent4"/>
            </a:solidFill>
            <a:latin typeface="Garamond" panose="02020404030301010803" pitchFamily="18"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0.43223</cdr:x>
      <cdr:y>0.52806</cdr:y>
    </cdr:from>
    <cdr:to>
      <cdr:x>0.66105</cdr:x>
      <cdr:y>0.59018</cdr:y>
    </cdr:to>
    <cdr:sp macro="" textlink="">
      <cdr:nvSpPr>
        <cdr:cNvPr id="2" name="TextBox 1"/>
        <cdr:cNvSpPr txBox="1"/>
      </cdr:nvSpPr>
      <cdr:spPr>
        <a:xfrm xmlns:a="http://schemas.openxmlformats.org/drawingml/2006/main">
          <a:off x="1295400" y="2590800"/>
          <a:ext cx="6858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latin typeface="Garamond" panose="02020404030301010803" pitchFamily="18" charset="0"/>
            </a:rPr>
            <a:t>76.824</a:t>
          </a:r>
          <a:endParaRPr lang="en-GB" sz="1500" b="1" i="1" dirty="0">
            <a:latin typeface="Garamond" panose="02020404030301010803" pitchFamily="18" charset="0"/>
          </a:endParaRPr>
        </a:p>
      </cdr:txBody>
    </cdr:sp>
  </cdr:relSizeAnchor>
  <cdr:relSizeAnchor xmlns:cdr="http://schemas.openxmlformats.org/drawingml/2006/chartDrawing">
    <cdr:from>
      <cdr:x>0.4068</cdr:x>
      <cdr:y>0.14949</cdr:y>
    </cdr:from>
    <cdr:to>
      <cdr:x>0.63563</cdr:x>
      <cdr:y>0.21161</cdr:y>
    </cdr:to>
    <cdr:sp macro="" textlink="">
      <cdr:nvSpPr>
        <cdr:cNvPr id="3" name="TextBox 1"/>
        <cdr:cNvSpPr txBox="1"/>
      </cdr:nvSpPr>
      <cdr:spPr>
        <a:xfrm xmlns:a="http://schemas.openxmlformats.org/drawingml/2006/main">
          <a:off x="1219200" y="733425"/>
          <a:ext cx="6858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solidFill>
                <a:schemeClr val="accent4"/>
              </a:solidFill>
              <a:latin typeface="Garamond" panose="02020404030301010803" pitchFamily="18" charset="0"/>
            </a:rPr>
            <a:t>0.080</a:t>
          </a:r>
        </a:p>
        <a:p xmlns:a="http://schemas.openxmlformats.org/drawingml/2006/main">
          <a:endParaRPr lang="en-GB" sz="1500" b="1" i="1" dirty="0">
            <a:latin typeface="Garamond" panose="02020404030301010803" pitchFamily="18"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0.43207</cdr:x>
      <cdr:y>0.58175</cdr:y>
    </cdr:from>
    <cdr:to>
      <cdr:x>0.6265</cdr:x>
      <cdr:y>0.65308</cdr:y>
    </cdr:to>
    <cdr:sp macro="" textlink="">
      <cdr:nvSpPr>
        <cdr:cNvPr id="2" name="TextBox 1"/>
        <cdr:cNvSpPr txBox="1"/>
      </cdr:nvSpPr>
      <cdr:spPr>
        <a:xfrm xmlns:a="http://schemas.openxmlformats.org/drawingml/2006/main">
          <a:off x="1524000" y="2486025"/>
          <a:ext cx="685800" cy="304800"/>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500" b="1" i="1" dirty="0">
              <a:latin typeface="Garamond" panose="02020404030301010803" pitchFamily="18" charset="0"/>
            </a:rPr>
            <a:t>76.675</a:t>
          </a:r>
          <a:endParaRPr lang="en-GB" sz="1500" b="1" i="1" dirty="0">
            <a:latin typeface="Garamond" panose="02020404030301010803" pitchFamily="18" charset="0"/>
          </a:endParaRPr>
        </a:p>
      </cdr:txBody>
    </cdr:sp>
  </cdr:relSizeAnchor>
  <cdr:relSizeAnchor xmlns:cdr="http://schemas.openxmlformats.org/drawingml/2006/chartDrawing">
    <cdr:from>
      <cdr:x>0.51848</cdr:x>
      <cdr:y>0.14265</cdr:y>
    </cdr:from>
    <cdr:to>
      <cdr:x>0.71291</cdr:x>
      <cdr:y>0.21398</cdr:y>
    </cdr:to>
    <cdr:sp macro="" textlink="">
      <cdr:nvSpPr>
        <cdr:cNvPr id="3" name="TextBox 1"/>
        <cdr:cNvSpPr txBox="1"/>
      </cdr:nvSpPr>
      <cdr:spPr>
        <a:xfrm xmlns:a="http://schemas.openxmlformats.org/drawingml/2006/main">
          <a:off x="1828800" y="609600"/>
          <a:ext cx="685800" cy="304800"/>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500" b="1" i="1" dirty="0">
              <a:solidFill>
                <a:schemeClr val="accent4"/>
              </a:solidFill>
              <a:latin typeface="Garamond" panose="02020404030301010803" pitchFamily="18" charset="0"/>
            </a:rPr>
            <a:t>0.080</a:t>
          </a:r>
        </a:p>
        <a:p xmlns:a="http://schemas.openxmlformats.org/drawingml/2006/main">
          <a:endParaRPr lang="en-GB" sz="1500" b="1" i="1" dirty="0">
            <a:latin typeface="Garamond" panose="02020404030301010803" pitchFamily="18" charset="0"/>
          </a:endParaRPr>
        </a:p>
      </cdr:txBody>
    </cdr:sp>
  </cdr:relSizeAnchor>
  <cdr:relSizeAnchor xmlns:cdr="http://schemas.openxmlformats.org/drawingml/2006/chartDrawing">
    <cdr:from>
      <cdr:x>0.30245</cdr:x>
      <cdr:y>0.14265</cdr:y>
    </cdr:from>
    <cdr:to>
      <cdr:x>0.49688</cdr:x>
      <cdr:y>0.21398</cdr:y>
    </cdr:to>
    <cdr:sp macro="" textlink="">
      <cdr:nvSpPr>
        <cdr:cNvPr id="4" name="TextBox 1"/>
        <cdr:cNvSpPr txBox="1"/>
      </cdr:nvSpPr>
      <cdr:spPr>
        <a:xfrm xmlns:a="http://schemas.openxmlformats.org/drawingml/2006/main">
          <a:off x="1066800" y="609600"/>
          <a:ext cx="6858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500" b="1" i="1" dirty="0">
              <a:solidFill>
                <a:schemeClr val="accent6">
                  <a:lumMod val="75000"/>
                </a:schemeClr>
              </a:solidFill>
              <a:latin typeface="Garamond" panose="02020404030301010803" pitchFamily="18" charset="0"/>
            </a:rPr>
            <a:t>0.149</a:t>
          </a:r>
        </a:p>
        <a:p xmlns:a="http://schemas.openxmlformats.org/drawingml/2006/main">
          <a:endParaRPr lang="en-GB" sz="1500" b="1" i="1" dirty="0">
            <a:latin typeface="Garamond" panose="02020404030301010803" pitchFamily="18" charset="0"/>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0.16581</cdr:x>
      <cdr:y>0.24171</cdr:y>
    </cdr:from>
    <cdr:to>
      <cdr:x>0.31992</cdr:x>
      <cdr:y>0.29276</cdr:y>
    </cdr:to>
    <cdr:sp macro="" textlink="">
      <cdr:nvSpPr>
        <cdr:cNvPr id="2" name="Line Callout 2 (No Border) 1"/>
        <cdr:cNvSpPr/>
      </cdr:nvSpPr>
      <cdr:spPr>
        <a:xfrm xmlns:a="http://schemas.openxmlformats.org/drawingml/2006/main">
          <a:off x="543293" y="1440621"/>
          <a:ext cx="504957" cy="304264"/>
        </a:xfrm>
        <a:prstGeom xmlns:a="http://schemas.openxmlformats.org/drawingml/2006/main" prst="callout2">
          <a:avLst>
            <a:gd name="adj1" fmla="val 25945"/>
            <a:gd name="adj2" fmla="val 101306"/>
            <a:gd name="adj3" fmla="val 22393"/>
            <a:gd name="adj4" fmla="val 178410"/>
            <a:gd name="adj5" fmla="val 109517"/>
            <a:gd name="adj6" fmla="val 220672"/>
          </a:avLst>
        </a:prstGeom>
        <a:solidFill xmlns:a="http://schemas.openxmlformats.org/drawingml/2006/main">
          <a:schemeClr val="bg1">
            <a:alpha val="0"/>
          </a:schemeClr>
        </a:solidFill>
        <a:ln xmlns:a="http://schemas.openxmlformats.org/drawingml/2006/main" w="12700">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0.2237</cdr:x>
      <cdr:y>0.17294</cdr:y>
    </cdr:from>
    <cdr:to>
      <cdr:x>0.37782</cdr:x>
      <cdr:y>0.2171</cdr:y>
    </cdr:to>
    <cdr:sp macro="" textlink="">
      <cdr:nvSpPr>
        <cdr:cNvPr id="3" name="Line Callout 2 (No Border) 2"/>
        <cdr:cNvSpPr/>
      </cdr:nvSpPr>
      <cdr:spPr>
        <a:xfrm xmlns:a="http://schemas.openxmlformats.org/drawingml/2006/main">
          <a:off x="732975" y="1030743"/>
          <a:ext cx="504990" cy="263199"/>
        </a:xfrm>
        <a:prstGeom xmlns:a="http://schemas.openxmlformats.org/drawingml/2006/main" prst="callout2">
          <a:avLst>
            <a:gd name="adj1" fmla="val 36736"/>
            <a:gd name="adj2" fmla="val 108085"/>
            <a:gd name="adj3" fmla="val 33139"/>
            <a:gd name="adj4" fmla="val 184749"/>
            <a:gd name="adj5" fmla="val 282163"/>
            <a:gd name="adj6" fmla="val 208720"/>
          </a:avLst>
        </a:prstGeom>
        <a:solidFill xmlns:a="http://schemas.openxmlformats.org/drawingml/2006/main">
          <a:schemeClr val="bg1">
            <a:alpha val="0"/>
          </a:schemeClr>
        </a:solidFill>
        <a:ln xmlns:a="http://schemas.openxmlformats.org/drawingml/2006/main" w="12700">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27" tIns="45713" rIns="91427" bIns="45713" rtlCol="0"/>
          <a:lstStyle>
            <a:lvl1pPr algn="l">
              <a:defRPr sz="1200"/>
            </a:lvl1pPr>
          </a:lstStyle>
          <a:p>
            <a:endParaRPr lang="en-GB"/>
          </a:p>
        </p:txBody>
      </p:sp>
      <p:sp>
        <p:nvSpPr>
          <p:cNvPr id="4" name="Footer Placeholder 3"/>
          <p:cNvSpPr>
            <a:spLocks noGrp="1"/>
          </p:cNvSpPr>
          <p:nvPr>
            <p:ph type="ftr" sz="quarter" idx="2"/>
          </p:nvPr>
        </p:nvSpPr>
        <p:spPr>
          <a:xfrm>
            <a:off x="1" y="8829675"/>
            <a:ext cx="3038475" cy="465138"/>
          </a:xfrm>
          <a:prstGeom prst="rect">
            <a:avLst/>
          </a:prstGeom>
        </p:spPr>
        <p:txBody>
          <a:bodyPr vert="horz" lIns="91427" tIns="45713" rIns="91427" bIns="45713"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60202" y="8382000"/>
            <a:ext cx="3038475" cy="465138"/>
          </a:xfrm>
          <a:prstGeom prst="rect">
            <a:avLst/>
          </a:prstGeom>
        </p:spPr>
        <p:txBody>
          <a:bodyPr vert="horz" lIns="91427" tIns="45713" rIns="91427" bIns="45713" rtlCol="0" anchor="b"/>
          <a:lstStyle>
            <a:lvl1pPr algn="r">
              <a:defRPr sz="1200"/>
            </a:lvl1pPr>
          </a:lstStyle>
          <a:p>
            <a:endParaRPr lang="en-GB" dirty="0"/>
          </a:p>
        </p:txBody>
      </p:sp>
      <p:sp>
        <p:nvSpPr>
          <p:cNvPr id="6" name="Date Placeholder 5"/>
          <p:cNvSpPr>
            <a:spLocks noGrp="1"/>
          </p:cNvSpPr>
          <p:nvPr>
            <p:ph type="dt" sz="quarter" idx="1"/>
          </p:nvPr>
        </p:nvSpPr>
        <p:spPr>
          <a:xfrm>
            <a:off x="3971925" y="8831262"/>
            <a:ext cx="3038475" cy="465138"/>
          </a:xfrm>
          <a:prstGeom prst="rect">
            <a:avLst/>
          </a:prstGeom>
        </p:spPr>
        <p:txBody>
          <a:bodyPr vert="horz" lIns="91440" tIns="45720" rIns="91440" bIns="45720" rtlCol="0"/>
          <a:lstStyle>
            <a:lvl1pPr algn="r">
              <a:defRPr sz="1200"/>
            </a:lvl1pPr>
          </a:lstStyle>
          <a:p>
            <a:fld id="{8E3D31BB-70B0-48D1-8D70-6C0456833CB4}" type="datetimeFigureOut">
              <a:rPr lang="en-GB" smtClean="0"/>
              <a:t>06/09/2018</a:t>
            </a:fld>
            <a:endParaRPr lang="en-GB" dirty="0"/>
          </a:p>
        </p:txBody>
      </p:sp>
    </p:spTree>
    <p:extLst>
      <p:ext uri="{BB962C8B-B14F-4D97-AF65-F5344CB8AC3E}">
        <p14:creationId xmlns:p14="http://schemas.microsoft.com/office/powerpoint/2010/main" val="3019980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27" tIns="45713" rIns="91427" bIns="45713" rtlCol="0"/>
          <a:lstStyle>
            <a:lvl1pPr algn="l">
              <a:defRPr sz="1200"/>
            </a:lvl1pPr>
          </a:lstStyle>
          <a:p>
            <a:endParaRPr lang="en-GB"/>
          </a:p>
        </p:txBody>
      </p:sp>
      <p:sp>
        <p:nvSpPr>
          <p:cNvPr id="3" name="Date Placeholder 2"/>
          <p:cNvSpPr>
            <a:spLocks noGrp="1"/>
          </p:cNvSpPr>
          <p:nvPr>
            <p:ph type="dt" idx="1"/>
          </p:nvPr>
        </p:nvSpPr>
        <p:spPr>
          <a:xfrm>
            <a:off x="3970339" y="0"/>
            <a:ext cx="3038475" cy="465138"/>
          </a:xfrm>
          <a:prstGeom prst="rect">
            <a:avLst/>
          </a:prstGeom>
        </p:spPr>
        <p:txBody>
          <a:bodyPr vert="horz" lIns="91427" tIns="45713" rIns="91427" bIns="45713" rtlCol="0"/>
          <a:lstStyle>
            <a:lvl1pPr algn="r">
              <a:defRPr sz="1200"/>
            </a:lvl1pPr>
          </a:lstStyle>
          <a:p>
            <a:fld id="{B719B2E8-EB01-4920-9998-35D049857B64}" type="datetimeFigureOut">
              <a:rPr lang="en-GB" smtClean="0"/>
              <a:t>06/09/2018</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27" tIns="45713" rIns="91427" bIns="45713" rtlCol="0" anchor="ctr"/>
          <a:lstStyle/>
          <a:p>
            <a:endParaRPr lang="en-GB"/>
          </a:p>
        </p:txBody>
      </p:sp>
      <p:sp>
        <p:nvSpPr>
          <p:cNvPr id="5" name="Notes Placeholder 4"/>
          <p:cNvSpPr>
            <a:spLocks noGrp="1"/>
          </p:cNvSpPr>
          <p:nvPr>
            <p:ph type="body" sz="quarter" idx="3"/>
          </p:nvPr>
        </p:nvSpPr>
        <p:spPr>
          <a:xfrm>
            <a:off x="701676" y="4416426"/>
            <a:ext cx="5607050" cy="4183063"/>
          </a:xfrm>
          <a:prstGeom prst="rect">
            <a:avLst/>
          </a:prstGeom>
        </p:spPr>
        <p:txBody>
          <a:bodyPr vert="horz" lIns="91427" tIns="45713" rIns="91427"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8829675"/>
            <a:ext cx="3038475" cy="465138"/>
          </a:xfrm>
          <a:prstGeom prst="rect">
            <a:avLst/>
          </a:prstGeom>
        </p:spPr>
        <p:txBody>
          <a:bodyPr vert="horz" lIns="91427" tIns="45713" rIns="91427" bIns="45713" rtlCol="0" anchor="b"/>
          <a:lstStyle>
            <a:lvl1pPr algn="l">
              <a:defRPr sz="1200"/>
            </a:lvl1pPr>
          </a:lstStyle>
          <a:p>
            <a:endParaRPr lang="en-GB"/>
          </a:p>
        </p:txBody>
      </p:sp>
      <p:sp>
        <p:nvSpPr>
          <p:cNvPr id="7" name="Slide Number Placeholder 6"/>
          <p:cNvSpPr>
            <a:spLocks noGrp="1"/>
          </p:cNvSpPr>
          <p:nvPr>
            <p:ph type="sldNum" sz="quarter" idx="5"/>
          </p:nvPr>
        </p:nvSpPr>
        <p:spPr>
          <a:xfrm>
            <a:off x="3970339" y="8829675"/>
            <a:ext cx="3038475" cy="465138"/>
          </a:xfrm>
          <a:prstGeom prst="rect">
            <a:avLst/>
          </a:prstGeom>
        </p:spPr>
        <p:txBody>
          <a:bodyPr vert="horz" lIns="91427" tIns="45713" rIns="91427" bIns="45713" rtlCol="0" anchor="b"/>
          <a:lstStyle>
            <a:lvl1pPr algn="r">
              <a:defRPr sz="1200"/>
            </a:lvl1pPr>
          </a:lstStyle>
          <a:p>
            <a:fld id="{3CF7E7F2-C728-4D8B-829D-CF2A63454137}" type="slidenum">
              <a:rPr lang="en-GB" smtClean="0"/>
              <a:t>‹#›</a:t>
            </a:fld>
            <a:endParaRPr lang="en-GB"/>
          </a:p>
        </p:txBody>
      </p:sp>
    </p:spTree>
    <p:extLst>
      <p:ext uri="{BB962C8B-B14F-4D97-AF65-F5344CB8AC3E}">
        <p14:creationId xmlns:p14="http://schemas.microsoft.com/office/powerpoint/2010/main" val="1138586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1</a:t>
            </a:fld>
            <a:endParaRPr lang="en-GB"/>
          </a:p>
        </p:txBody>
      </p:sp>
    </p:spTree>
    <p:extLst>
      <p:ext uri="{BB962C8B-B14F-4D97-AF65-F5344CB8AC3E}">
        <p14:creationId xmlns:p14="http://schemas.microsoft.com/office/powerpoint/2010/main" val="3884049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World Bank GNI data in US$ are obtained by using the Atlas</a:t>
            </a:r>
            <a:r>
              <a:rPr lang="en-US" baseline="0" dirty="0"/>
              <a:t> Method which is essentially using a weighted average over three years taking into consideration the inflation of MS relative to the inflation of Japan, the United Kingdom, the United States, and the Euro area. </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The threshold for </a:t>
            </a:r>
            <a:r>
              <a:rPr lang="en-US" sz="1200" dirty="0"/>
              <a:t>high-income per capita GNI in 2014 was $12,746.</a:t>
            </a:r>
          </a:p>
          <a:p>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11</a:t>
            </a:fld>
            <a:endParaRPr lang="en-GB"/>
          </a:p>
        </p:txBody>
      </p:sp>
    </p:spTree>
    <p:extLst>
      <p:ext uri="{BB962C8B-B14F-4D97-AF65-F5344CB8AC3E}">
        <p14:creationId xmlns:p14="http://schemas.microsoft.com/office/powerpoint/2010/main" val="39712116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Although</a:t>
            </a:r>
            <a:r>
              <a:rPr lang="en-US" baseline="0" dirty="0"/>
              <a:t> there are now actual debt repayment data available, it was not the case when the DBA was introduced. </a:t>
            </a:r>
          </a:p>
          <a:p>
            <a:pPr marL="171450" indent="-171450">
              <a:buFont typeface="Arial" panose="020B0604020202020204" pitchFamily="34" charset="0"/>
              <a:buChar char="•"/>
            </a:pPr>
            <a:r>
              <a:rPr lang="en-US" baseline="0" dirty="0"/>
              <a:t>At that time the debt repayment period was estimated to be 8 years</a:t>
            </a:r>
          </a:p>
          <a:p>
            <a:pPr marL="171450" indent="-171450">
              <a:buFont typeface="Arial" panose="020B0604020202020204" pitchFamily="34" charset="0"/>
              <a:buChar char="•"/>
            </a:pPr>
            <a:r>
              <a:rPr lang="en-US" baseline="0" dirty="0"/>
              <a:t>Using actual repayment data available now the average repayment period of total external debt amounts to about 9.3 years</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12</a:t>
            </a:fld>
            <a:endParaRPr lang="en-GB"/>
          </a:p>
        </p:txBody>
      </p:sp>
    </p:spTree>
    <p:extLst>
      <p:ext uri="{BB962C8B-B14F-4D97-AF65-F5344CB8AC3E}">
        <p14:creationId xmlns:p14="http://schemas.microsoft.com/office/powerpoint/2010/main" val="31838376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13</a:t>
            </a:fld>
            <a:endParaRPr lang="en-GB"/>
          </a:p>
        </p:txBody>
      </p:sp>
    </p:spTree>
    <p:extLst>
      <p:ext uri="{BB962C8B-B14F-4D97-AF65-F5344CB8AC3E}">
        <p14:creationId xmlns:p14="http://schemas.microsoft.com/office/powerpoint/2010/main" val="3858672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14</a:t>
            </a:fld>
            <a:endParaRPr lang="en-GB"/>
          </a:p>
        </p:txBody>
      </p:sp>
    </p:spTree>
    <p:extLst>
      <p:ext uri="{BB962C8B-B14F-4D97-AF65-F5344CB8AC3E}">
        <p14:creationId xmlns:p14="http://schemas.microsoft.com/office/powerpoint/2010/main" val="38586724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There are currently 48 countries designated by the United Nations as least developed countries (LDCs).</a:t>
            </a:r>
          </a:p>
          <a:p>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Committee for Development Policy (CDP) of Development Policy and Analysis Division (DPAD/DESA) reviews the list of LDCs every three years, and advises the Economic and Social Council of the United Nations about which countries should be added to the list and which countries could be graduated.</a:t>
            </a:r>
          </a:p>
          <a:p>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CDP uses three criteria for identifying countries as LDCs: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gross national income (GNI) per capita</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the human asset index (HAI):</a:t>
            </a:r>
          </a:p>
          <a:p>
            <a:pPr marL="1085850" lvl="2" indent="-171450">
              <a:buFont typeface="Arial" panose="020B0604020202020204" pitchFamily="34" charset="0"/>
              <a:buChar char="•"/>
            </a:pPr>
            <a:r>
              <a:rPr lang="en-US" dirty="0"/>
              <a:t>2.1 Percentage of population undernourished </a:t>
            </a:r>
          </a:p>
          <a:p>
            <a:pPr marL="1085850" lvl="2" indent="-171450">
              <a:buFont typeface="Arial" panose="020B0604020202020204" pitchFamily="34" charset="0"/>
              <a:buChar char="•"/>
            </a:pPr>
            <a:r>
              <a:rPr lang="en-US" dirty="0"/>
              <a:t>2.2 Under-five mortality rate </a:t>
            </a:r>
          </a:p>
          <a:p>
            <a:pPr marL="1085850" lvl="2" indent="-171450">
              <a:buFont typeface="Arial" panose="020B0604020202020204" pitchFamily="34" charset="0"/>
              <a:buChar char="•"/>
            </a:pPr>
            <a:r>
              <a:rPr lang="en-US" dirty="0"/>
              <a:t>2.3 Gross secondary enrollment rate </a:t>
            </a:r>
          </a:p>
          <a:p>
            <a:pPr marL="1085850" lvl="2" indent="-171450">
              <a:buFont typeface="Arial" panose="020B0604020202020204" pitchFamily="34" charset="0"/>
              <a:buChar char="•"/>
            </a:pPr>
            <a:r>
              <a:rPr lang="en-US" dirty="0"/>
              <a:t>2.4 Adult Literacy Rate</a:t>
            </a:r>
            <a:endParaRPr lang="en-US" sz="1200" b="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economic vulnerability index (EVI):</a:t>
            </a:r>
          </a:p>
          <a:p>
            <a:pPr marL="1085850" lvl="2" indent="-171450">
              <a:buFont typeface="Arial" panose="020B0604020202020204" pitchFamily="34" charset="0"/>
              <a:buChar char="•"/>
            </a:pPr>
            <a:r>
              <a:rPr lang="en-US" dirty="0"/>
              <a:t>3.1.1 Population(Size) </a:t>
            </a:r>
          </a:p>
          <a:p>
            <a:pPr marL="1085850" lvl="2" indent="-171450">
              <a:buFont typeface="Arial" panose="020B0604020202020204" pitchFamily="34" charset="0"/>
              <a:buChar char="•"/>
            </a:pPr>
            <a:r>
              <a:rPr lang="en-US" dirty="0"/>
              <a:t>3.1.2 Remoteness(Location) </a:t>
            </a:r>
          </a:p>
          <a:p>
            <a:pPr marL="1085850" lvl="2" indent="-171450">
              <a:buFont typeface="Arial" panose="020B0604020202020204" pitchFamily="34" charset="0"/>
              <a:buChar char="•"/>
            </a:pPr>
            <a:r>
              <a:rPr lang="en-US" dirty="0"/>
              <a:t>3.1.3.1 Merchandise Export Concentration(Economic Structure) </a:t>
            </a:r>
          </a:p>
          <a:p>
            <a:pPr marL="1085850" lvl="2" indent="-171450">
              <a:buFont typeface="Arial" panose="020B0604020202020204" pitchFamily="34" charset="0"/>
              <a:buChar char="•"/>
            </a:pPr>
            <a:r>
              <a:rPr lang="en-US" dirty="0"/>
              <a:t>3.1.3.2 Share of Agriculture Forestry Fishery (Economic Structure) </a:t>
            </a:r>
          </a:p>
          <a:p>
            <a:pPr marL="1085850" lvl="2" indent="-171450">
              <a:buFont typeface="Arial" panose="020B0604020202020204" pitchFamily="34" charset="0"/>
              <a:buChar char="•"/>
            </a:pPr>
            <a:r>
              <a:rPr lang="en-US" dirty="0"/>
              <a:t>3.1.4 Share of Population in Low Elevated Costal Zone (Environment)</a:t>
            </a:r>
          </a:p>
          <a:p>
            <a:pPr marL="1085850" lvl="2" indent="-171450">
              <a:buFont typeface="Arial" panose="020B0604020202020204" pitchFamily="34" charset="0"/>
              <a:buChar char="•"/>
            </a:pPr>
            <a:r>
              <a:rPr lang="en-US" dirty="0"/>
              <a:t>3.2.1 Instability of Exports(Trade Shock) </a:t>
            </a:r>
          </a:p>
          <a:p>
            <a:pPr marL="1085850" lvl="2" indent="-171450">
              <a:buFont typeface="Arial" panose="020B0604020202020204" pitchFamily="34" charset="0"/>
              <a:buChar char="•"/>
            </a:pPr>
            <a:r>
              <a:rPr lang="en-US" dirty="0"/>
              <a:t>3.2.2.1 Victims of Natural Disasters(Natural Shock) </a:t>
            </a:r>
          </a:p>
          <a:p>
            <a:pPr marL="1085850" lvl="2" indent="-171450">
              <a:buFont typeface="Arial" panose="020B0604020202020204" pitchFamily="34" charset="0"/>
              <a:buChar char="•"/>
            </a:pPr>
            <a:r>
              <a:rPr lang="en-US" dirty="0"/>
              <a:t>3.2.2.2 Instability of Agricultural Production(Natural Shock)</a:t>
            </a:r>
            <a:endParaRPr lang="en-US"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15</a:t>
            </a:fld>
            <a:endParaRPr lang="en-GB"/>
          </a:p>
        </p:txBody>
      </p:sp>
    </p:spTree>
    <p:extLst>
      <p:ext uri="{BB962C8B-B14F-4D97-AF65-F5344CB8AC3E}">
        <p14:creationId xmlns:p14="http://schemas.microsoft.com/office/powerpoint/2010/main" val="19145644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Currently there are 48 LDCs.</a:t>
            </a:r>
          </a:p>
          <a:p>
            <a:r>
              <a:rPr lang="en-US" dirty="0"/>
              <a:t>Based</a:t>
            </a:r>
            <a:r>
              <a:rPr lang="en-US" baseline="0" dirty="0"/>
              <a:t> on </a:t>
            </a:r>
            <a:r>
              <a:rPr lang="en-US" dirty="0"/>
              <a:t>the average of 3- and 6-base periods in track 2,</a:t>
            </a:r>
            <a:r>
              <a:rPr lang="en-US" baseline="0" dirty="0"/>
              <a:t> the number of MS raised to the floor is:</a:t>
            </a:r>
          </a:p>
          <a:p>
            <a:endParaRPr lang="en-US" baseline="0" dirty="0"/>
          </a:p>
          <a:p>
            <a:r>
              <a:rPr lang="en-US" baseline="0" dirty="0"/>
              <a:t>30 MS for the scale period 2013-2015</a:t>
            </a:r>
          </a:p>
          <a:p>
            <a:r>
              <a:rPr lang="en-US" baseline="0" dirty="0"/>
              <a:t>27 MS for the scale period 2016-2018</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16</a:t>
            </a:fld>
            <a:endParaRPr lang="en-GB"/>
          </a:p>
        </p:txBody>
      </p:sp>
    </p:spTree>
    <p:extLst>
      <p:ext uri="{BB962C8B-B14F-4D97-AF65-F5344CB8AC3E}">
        <p14:creationId xmlns:p14="http://schemas.microsoft.com/office/powerpoint/2010/main" val="31838376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Currently There are 48 LDC</a:t>
            </a:r>
            <a:r>
              <a:rPr lang="en-US" baseline="0" dirty="0"/>
              <a:t> </a:t>
            </a:r>
            <a:endParaRPr lang="en-US" dirty="0"/>
          </a:p>
          <a:p>
            <a:pPr marL="171450" indent="-171450">
              <a:buFont typeface="Arial" panose="020B0604020202020204" pitchFamily="34" charset="0"/>
              <a:buChar char="•"/>
            </a:pPr>
            <a:endParaRPr lang="en-US" dirty="0"/>
          </a:p>
          <a:p>
            <a:r>
              <a:rPr lang="en-US" dirty="0"/>
              <a:t>Based</a:t>
            </a:r>
            <a:r>
              <a:rPr lang="en-US" baseline="0" dirty="0"/>
              <a:t> on </a:t>
            </a:r>
            <a:r>
              <a:rPr lang="en-US" dirty="0"/>
              <a:t>the average of 3- and 6-base periods in track 2,</a:t>
            </a:r>
            <a:r>
              <a:rPr lang="en-US" baseline="0" dirty="0"/>
              <a:t> the number of MS benefitting from the LDC ceiling is:</a:t>
            </a:r>
          </a:p>
          <a:p>
            <a:endParaRPr lang="en-US" baseline="0" dirty="0"/>
          </a:p>
          <a:p>
            <a:r>
              <a:rPr lang="en-US" baseline="0" dirty="0"/>
              <a:t>7 MS for the scale period 2013-2015</a:t>
            </a:r>
          </a:p>
          <a:p>
            <a:r>
              <a:rPr lang="en-US" baseline="0" dirty="0"/>
              <a:t>8 MS for the scale period 2016-2018</a:t>
            </a:r>
            <a:endParaRPr lang="en-GB" dirty="0"/>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17</a:t>
            </a:fld>
            <a:endParaRPr lang="en-GB"/>
          </a:p>
        </p:txBody>
      </p:sp>
    </p:spTree>
    <p:extLst>
      <p:ext uri="{BB962C8B-B14F-4D97-AF65-F5344CB8AC3E}">
        <p14:creationId xmlns:p14="http://schemas.microsoft.com/office/powerpoint/2010/main" val="31838376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18</a:t>
            </a:fld>
            <a:endParaRPr lang="en-GB"/>
          </a:p>
        </p:txBody>
      </p:sp>
    </p:spTree>
    <p:extLst>
      <p:ext uri="{BB962C8B-B14F-4D97-AF65-F5344CB8AC3E}">
        <p14:creationId xmlns:p14="http://schemas.microsoft.com/office/powerpoint/2010/main" val="26177240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20</a:t>
            </a:fld>
            <a:endParaRPr lang="en-GB"/>
          </a:p>
        </p:txBody>
      </p:sp>
    </p:spTree>
    <p:extLst>
      <p:ext uri="{BB962C8B-B14F-4D97-AF65-F5344CB8AC3E}">
        <p14:creationId xmlns:p14="http://schemas.microsoft.com/office/powerpoint/2010/main" val="7096986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National Accounts Data</a:t>
            </a:r>
            <a:r>
              <a:rPr lang="en-US" baseline="0" dirty="0"/>
              <a:t> cover more than only GDP, these include also components of production and income; and expenditures components of GDP</a:t>
            </a:r>
          </a:p>
          <a:p>
            <a:pPr marL="171450" indent="-171450">
              <a:buFont typeface="Arial" panose="020B0604020202020204" pitchFamily="34" charset="0"/>
              <a:buChar char="•"/>
            </a:pPr>
            <a:r>
              <a:rPr lang="en-US" baseline="0" dirty="0"/>
              <a:t>A snapshot of the data at the end of May is used for the calculation of the scale of assessment by the COC in June 2015</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21</a:t>
            </a:fld>
            <a:endParaRPr lang="en-GB"/>
          </a:p>
        </p:txBody>
      </p:sp>
    </p:spTree>
    <p:extLst>
      <p:ext uri="{BB962C8B-B14F-4D97-AF65-F5344CB8AC3E}">
        <p14:creationId xmlns:p14="http://schemas.microsoft.com/office/powerpoint/2010/main" val="1117423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2</a:t>
            </a:fld>
            <a:endParaRPr lang="en-GB"/>
          </a:p>
        </p:txBody>
      </p:sp>
    </p:spTree>
    <p:extLst>
      <p:ext uri="{BB962C8B-B14F-4D97-AF65-F5344CB8AC3E}">
        <p14:creationId xmlns:p14="http://schemas.microsoft.com/office/powerpoint/2010/main" val="31838376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Market rates</a:t>
            </a:r>
          </a:p>
          <a:p>
            <a:r>
              <a:rPr lang="en-US" dirty="0"/>
              <a:t>Official rates</a:t>
            </a:r>
          </a:p>
          <a:p>
            <a:r>
              <a:rPr lang="en-US" dirty="0"/>
              <a:t>Principle </a:t>
            </a:r>
            <a:r>
              <a:rPr lang="en-US" baseline="0" dirty="0"/>
              <a:t>rates</a:t>
            </a:r>
          </a:p>
          <a:p>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22</a:t>
            </a:fld>
            <a:endParaRPr lang="en-GB"/>
          </a:p>
        </p:txBody>
      </p:sp>
    </p:spTree>
    <p:extLst>
      <p:ext uri="{BB962C8B-B14F-4D97-AF65-F5344CB8AC3E}">
        <p14:creationId xmlns:p14="http://schemas.microsoft.com/office/powerpoint/2010/main" val="24503208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WB’s GNI is calculated using the Atlas method</a:t>
            </a:r>
          </a:p>
          <a:p>
            <a:pPr marL="171450" indent="-171450">
              <a:buFont typeface="Arial" panose="020B0604020202020204" pitchFamily="34" charset="0"/>
              <a:buChar char="•"/>
            </a:pPr>
            <a:r>
              <a:rPr lang="en-US" dirty="0"/>
              <a:t>Letters to those that do not have data were sent by the COC chair.</a:t>
            </a:r>
          </a:p>
          <a:p>
            <a:pPr marL="171450" indent="-171450">
              <a:buFont typeface="Arial" panose="020B0604020202020204" pitchFamily="34" charset="0"/>
              <a:buChar char="•"/>
            </a:pPr>
            <a:endParaRPr lang="en-US" dirty="0"/>
          </a:p>
          <a:p>
            <a:r>
              <a:rPr lang="en-GB" sz="1200" kern="1200" dirty="0">
                <a:solidFill>
                  <a:schemeClr val="tx1"/>
                </a:solidFill>
                <a:effectLst/>
                <a:latin typeface="+mn-lt"/>
                <a:ea typeface="+mn-ea"/>
                <a:cs typeface="+mn-cs"/>
              </a:rPr>
              <a:t>The following three groups of Member States that qualify for the debt burden adjustment, for which debt data are not available from the World Bank database, are: </a:t>
            </a:r>
          </a:p>
          <a:p>
            <a:r>
              <a:rPr lang="en-GB" sz="1200" kern="1200" dirty="0">
                <a:solidFill>
                  <a:schemeClr val="tx1"/>
                </a:solidFill>
                <a:effectLst/>
                <a:latin typeface="+mn-lt"/>
                <a:ea typeface="+mn-ea"/>
                <a:cs typeface="+mn-cs"/>
              </a:rPr>
              <a:t>	(a) MS that have previously provided external debt data (for at least one year of the period 2008-2013) through their permanent missions to the United Nations at the request of the Committee: Cuba and Iraq; (2)</a:t>
            </a:r>
          </a:p>
          <a:p>
            <a:r>
              <a:rPr lang="en-GB" sz="1200" kern="1200" dirty="0">
                <a:solidFill>
                  <a:schemeClr val="tx1"/>
                </a:solidFill>
                <a:effectLst/>
                <a:latin typeface="+mn-lt"/>
                <a:ea typeface="+mn-ea"/>
                <a:cs typeface="+mn-cs"/>
              </a:rPr>
              <a:t>	(b) MS that qualify for the debt-burden adjustment for which no debt data are available for the period 2008-2013: Democratic People’s Republic of Korea, Libya, Namibia, Suriname and Timor-Leste; (5)</a:t>
            </a:r>
          </a:p>
          <a:p>
            <a:r>
              <a:rPr lang="en-GB" sz="1200" kern="1200" dirty="0">
                <a:solidFill>
                  <a:schemeClr val="tx1"/>
                </a:solidFill>
                <a:effectLst/>
                <a:latin typeface="+mn-lt"/>
                <a:ea typeface="+mn-ea"/>
                <a:cs typeface="+mn-cs"/>
              </a:rPr>
              <a:t>	(c) MS for which the lack of debt data may not be material at present as they are subject to the floor adjustment and therefore do not benefit from the debt-burden adjustment: Kiribati, Marshall Islands, Micronesia (Federated States of), Nauru, Palau and Tuvalu. (6)</a:t>
            </a:r>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23</a:t>
            </a:fld>
            <a:endParaRPr lang="en-GB"/>
          </a:p>
        </p:txBody>
      </p:sp>
    </p:spTree>
    <p:extLst>
      <p:ext uri="{BB962C8B-B14F-4D97-AF65-F5344CB8AC3E}">
        <p14:creationId xmlns:p14="http://schemas.microsoft.com/office/powerpoint/2010/main" val="3601763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WPP 2014 </a:t>
            </a:r>
            <a:r>
              <a:rPr lang="en-US" baseline="0" dirty="0"/>
              <a:t> - published in 2015</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WPP 2012 -  published in 2013</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WPP 2010 -  published in 2011</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WPP 2008 -  published in 2009</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WPP 2006 -  published in 2007</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WPP 2004 -  published in 2005</a:t>
            </a:r>
          </a:p>
          <a:p>
            <a:endParaRPr lang="en-US" dirty="0"/>
          </a:p>
          <a:p>
            <a:r>
              <a:rPr lang="en-US" dirty="0"/>
              <a:t>WPP 2004 used for the 2007-2009 scale in 2006</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WPP 2008 used for the 2010-2012 scale in 2009</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WPP 2010 used for the 2013-2015</a:t>
            </a:r>
            <a:r>
              <a:rPr lang="en-US" baseline="0" dirty="0"/>
              <a:t> </a:t>
            </a:r>
            <a:r>
              <a:rPr lang="en-US" dirty="0"/>
              <a:t>scale in 2012</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WPP 2012* used for the 2016-2016 scale in 2015   * it should have been 2014 but could not get preliminary</a:t>
            </a:r>
            <a:r>
              <a:rPr lang="en-US" baseline="0" dirty="0"/>
              <a:t> data as in 2009 for the 2010-2012 scale.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Population census data are typically available only once every 5 to 10 years.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Estimates are being used to construct the data for in-between years, which could be different from country to country</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Population division use a universal set of parameters</a:t>
            </a:r>
            <a:r>
              <a:rPr lang="en-US" baseline="0" dirty="0"/>
              <a:t> (birth and mortality rates) to estimate population in-between years.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Therefore, the p</a:t>
            </a:r>
            <a:r>
              <a:rPr lang="en-US" dirty="0"/>
              <a:t>opulation Division</a:t>
            </a:r>
            <a:r>
              <a:rPr lang="en-US" baseline="0" dirty="0"/>
              <a:t> estimates are used as these data are the most comprehensive set of data ensuring comparability between MS and over time.</a:t>
            </a:r>
            <a:endParaRPr lang="en-US" dirty="0"/>
          </a:p>
          <a:p>
            <a:endParaRPr lang="en-US" dirty="0"/>
          </a:p>
          <a:p>
            <a:r>
              <a:rPr lang="en-US" sz="1200" b="1" i="0" u="none" strike="noStrike" kern="1200" baseline="0" dirty="0">
                <a:solidFill>
                  <a:schemeClr val="tx1"/>
                </a:solidFill>
                <a:latin typeface="+mn-lt"/>
                <a:ea typeface="+mn-ea"/>
                <a:cs typeface="+mn-cs"/>
              </a:rPr>
              <a:t>LIST OF COUNTRIES </a:t>
            </a:r>
            <a:r>
              <a:rPr lang="en-US" sz="1200" b="0" i="0" u="none" strike="noStrike" kern="1200" baseline="0" dirty="0">
                <a:solidFill>
                  <a:schemeClr val="tx1"/>
                </a:solidFill>
                <a:latin typeface="+mn-lt"/>
                <a:ea typeface="+mn-ea"/>
                <a:cs typeface="+mn-cs"/>
              </a:rPr>
              <a:t>for which population data was retrieved from sources other than the World Population Prospect:</a:t>
            </a:r>
            <a:endParaRPr lang="en-US" dirty="0"/>
          </a:p>
          <a:p>
            <a:r>
              <a:rPr lang="en-GB" b="1" dirty="0"/>
              <a:t>Cyprus</a:t>
            </a:r>
            <a:r>
              <a:rPr lang="en-GB" dirty="0"/>
              <a:t> - 1972-2012 - data taken from various demographic yearbooks (UNSD demographic unit) (data refers to government controlled areas).  2013 onwards estimated using growth of population data from WPP 2015.</a:t>
            </a:r>
          </a:p>
          <a:p>
            <a:r>
              <a:rPr lang="en-GB" b="1" dirty="0"/>
              <a:t>DPR of Korea </a:t>
            </a:r>
            <a:r>
              <a:rPr lang="en-GB" dirty="0"/>
              <a:t>- 1987-2004 - data taken from letters dated 12 June 1997 and 9 March 2000 from Permanent Mission of DPRK to COC.   Data prior to 1987 and from 2005 onwards estimated using growth of population data from WPP 2015.</a:t>
            </a:r>
          </a:p>
          <a:p>
            <a:r>
              <a:rPr lang="en-GB" b="1" dirty="0"/>
              <a:t>Serbia </a:t>
            </a:r>
            <a:r>
              <a:rPr lang="en-GB" dirty="0"/>
              <a:t>- 1990-2012 - data taken from various demographic yearbooks (UNSD demographic unit) (excludes Kosovo and </a:t>
            </a:r>
            <a:r>
              <a:rPr lang="en-GB" dirty="0" err="1"/>
              <a:t>Metohia</a:t>
            </a:r>
            <a:r>
              <a:rPr lang="en-GB" dirty="0"/>
              <a:t>).  2013 onwards estimated using growth of population data from WPP 2015.</a:t>
            </a:r>
          </a:p>
          <a:p>
            <a:r>
              <a:rPr lang="en-GB" b="1" dirty="0"/>
              <a:t>Kosovo </a:t>
            </a:r>
            <a:r>
              <a:rPr lang="en-GB" dirty="0"/>
              <a:t>- 1990-2012 - data derived as difference between data of Serbia from WPP 2015 (includes Kosovo) and data of Serbia from demographic yearbooks (excludes Kosovo).   2013 onwards estimated using growth of population data of Serbia from WPP 2015.</a:t>
            </a:r>
          </a:p>
          <a:p>
            <a:r>
              <a:rPr lang="en-GB" b="1" dirty="0"/>
              <a:t>Taiwan</a:t>
            </a:r>
            <a:r>
              <a:rPr lang="en-GB" dirty="0"/>
              <a:t> - 1970 - present - data from various statistical yearbooks of Taiwan NSO.</a:t>
            </a:r>
          </a:p>
          <a:p>
            <a:r>
              <a:rPr lang="en-GB" b="1" dirty="0"/>
              <a:t>Zanzibar </a:t>
            </a:r>
            <a:r>
              <a:rPr lang="en-GB" dirty="0"/>
              <a:t>- 1991-2006, 2012, 2014 - data from Tanzania in figures yearbooks (NSO).   For all other years, data estimated using average 5 year ratio of Zanzibar to Tanzania total from WPP 2015.</a:t>
            </a:r>
          </a:p>
          <a:p>
            <a:r>
              <a:rPr lang="en-GB" b="1" dirty="0"/>
              <a:t>Tanzania mainland </a:t>
            </a:r>
            <a:r>
              <a:rPr lang="en-GB" dirty="0"/>
              <a:t>- 1990 - present - data derived as difference between data of Tanzania total from WPP 2015 and Zanzibar data.</a:t>
            </a:r>
          </a:p>
          <a:p>
            <a:endParaRPr lang="en-GB" b="1" dirty="0"/>
          </a:p>
          <a:p>
            <a:r>
              <a:rPr lang="en-GB" b="1" dirty="0"/>
              <a:t>China total</a:t>
            </a:r>
            <a:r>
              <a:rPr lang="en-GB" dirty="0"/>
              <a:t> - total of China mainland, Hong Kong SAR, Macao SAR and Taiwan.</a:t>
            </a:r>
          </a:p>
          <a:p>
            <a:r>
              <a:rPr lang="en-GB" b="1" dirty="0"/>
              <a:t>Tanzania total</a:t>
            </a:r>
            <a:r>
              <a:rPr lang="en-GB" dirty="0"/>
              <a:t> - total of Tanzania mainland and Zanzibar.</a:t>
            </a:r>
          </a:p>
          <a:p>
            <a:r>
              <a:rPr lang="en-GB" dirty="0"/>
              <a:t> </a:t>
            </a:r>
          </a:p>
          <a:p>
            <a:r>
              <a:rPr lang="en-GB" dirty="0"/>
              <a:t>Former countries (i.e., Yugoslavia, Sudan, USSR, Yemen, </a:t>
            </a:r>
            <a:r>
              <a:rPr lang="en-GB" dirty="0" err="1"/>
              <a:t>Czechoslovia</a:t>
            </a:r>
            <a:r>
              <a:rPr lang="en-GB" dirty="0"/>
              <a:t>, Ethiopia, Netherland Antilles) - sum of population data of new independent countries).</a:t>
            </a:r>
          </a:p>
        </p:txBody>
      </p:sp>
      <p:sp>
        <p:nvSpPr>
          <p:cNvPr id="4" name="Slide Number Placeholder 3"/>
          <p:cNvSpPr>
            <a:spLocks noGrp="1"/>
          </p:cNvSpPr>
          <p:nvPr>
            <p:ph type="sldNum" sz="quarter" idx="10"/>
          </p:nvPr>
        </p:nvSpPr>
        <p:spPr/>
        <p:txBody>
          <a:bodyPr/>
          <a:lstStyle/>
          <a:p>
            <a:fld id="{3CF7E7F2-C728-4D8B-829D-CF2A63454137}" type="slidenum">
              <a:rPr lang="en-GB" smtClean="0"/>
              <a:t>24</a:t>
            </a:fld>
            <a:endParaRPr lang="en-GB"/>
          </a:p>
        </p:txBody>
      </p:sp>
    </p:spTree>
    <p:extLst>
      <p:ext uri="{BB962C8B-B14F-4D97-AF65-F5344CB8AC3E}">
        <p14:creationId xmlns:p14="http://schemas.microsoft.com/office/powerpoint/2010/main" val="1532249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recent past the GA used the scale as prepared by the </a:t>
            </a:r>
            <a:r>
              <a:rPr lang="en-US" dirty="0" err="1"/>
              <a:t>CoC</a:t>
            </a:r>
            <a:r>
              <a:rPr lang="en-US" dirty="0"/>
              <a:t> as the final scale that means </a:t>
            </a:r>
            <a:r>
              <a:rPr lang="en-US" baseline="0" dirty="0"/>
              <a:t>that data that became available after June of the scale year were not taken into account for the purposes of determining the scale of assessment.</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25</a:t>
            </a:fld>
            <a:endParaRPr lang="en-GB"/>
          </a:p>
        </p:txBody>
      </p:sp>
    </p:spTree>
    <p:extLst>
      <p:ext uri="{BB962C8B-B14F-4D97-AF65-F5344CB8AC3E}">
        <p14:creationId xmlns:p14="http://schemas.microsoft.com/office/powerpoint/2010/main" val="8635346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26</a:t>
            </a:fld>
            <a:endParaRPr lang="en-GB"/>
          </a:p>
        </p:txBody>
      </p:sp>
    </p:spTree>
    <p:extLst>
      <p:ext uri="{BB962C8B-B14F-4D97-AF65-F5344CB8AC3E}">
        <p14:creationId xmlns:p14="http://schemas.microsoft.com/office/powerpoint/2010/main" val="40636206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27</a:t>
            </a:fld>
            <a:endParaRPr lang="en-GB"/>
          </a:p>
        </p:txBody>
      </p:sp>
    </p:spTree>
    <p:extLst>
      <p:ext uri="{BB962C8B-B14F-4D97-AF65-F5344CB8AC3E}">
        <p14:creationId xmlns:p14="http://schemas.microsoft.com/office/powerpoint/2010/main" val="42399803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million-million =</a:t>
            </a:r>
            <a:r>
              <a:rPr lang="en-US" baseline="0" dirty="0"/>
              <a:t> 1</a:t>
            </a:r>
            <a:r>
              <a:rPr lang="en-US" dirty="0"/>
              <a:t> trillion</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28</a:t>
            </a:fld>
            <a:endParaRPr lang="en-GB"/>
          </a:p>
        </p:txBody>
      </p:sp>
    </p:spTree>
    <p:extLst>
      <p:ext uri="{BB962C8B-B14F-4D97-AF65-F5344CB8AC3E}">
        <p14:creationId xmlns:p14="http://schemas.microsoft.com/office/powerpoint/2010/main" val="40526011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29</a:t>
            </a:fld>
            <a:endParaRPr lang="en-GB"/>
          </a:p>
        </p:txBody>
      </p:sp>
    </p:spTree>
    <p:extLst>
      <p:ext uri="{BB962C8B-B14F-4D97-AF65-F5344CB8AC3E}">
        <p14:creationId xmlns:p14="http://schemas.microsoft.com/office/powerpoint/2010/main" val="3418633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Actual DBA qualification = 124+2+11=137</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30</a:t>
            </a:fld>
            <a:endParaRPr lang="en-GB"/>
          </a:p>
        </p:txBody>
      </p:sp>
    </p:spTree>
    <p:extLst>
      <p:ext uri="{BB962C8B-B14F-4D97-AF65-F5344CB8AC3E}">
        <p14:creationId xmlns:p14="http://schemas.microsoft.com/office/powerpoint/2010/main" val="7518153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31</a:t>
            </a:fld>
            <a:endParaRPr lang="en-GB"/>
          </a:p>
        </p:txBody>
      </p:sp>
    </p:spTree>
    <p:extLst>
      <p:ext uri="{BB962C8B-B14F-4D97-AF65-F5344CB8AC3E}">
        <p14:creationId xmlns:p14="http://schemas.microsoft.com/office/powerpoint/2010/main" val="3359916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25" indent="-171425">
              <a:buFont typeface="Arial" panose="020B0604020202020204" pitchFamily="34" charset="0"/>
              <a:buChar char="•"/>
            </a:pPr>
            <a:r>
              <a:rPr lang="en-US" dirty="0"/>
              <a:t>Last 5 scales</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3</a:t>
            </a:fld>
            <a:endParaRPr lang="en-GB"/>
          </a:p>
        </p:txBody>
      </p:sp>
    </p:spTree>
    <p:extLst>
      <p:ext uri="{BB962C8B-B14F-4D97-AF65-F5344CB8AC3E}">
        <p14:creationId xmlns:p14="http://schemas.microsoft.com/office/powerpoint/2010/main" val="11418260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32</a:t>
            </a:fld>
            <a:endParaRPr lang="en-GB"/>
          </a:p>
        </p:txBody>
      </p:sp>
    </p:spTree>
    <p:extLst>
      <p:ext uri="{BB962C8B-B14F-4D97-AF65-F5344CB8AC3E}">
        <p14:creationId xmlns:p14="http://schemas.microsoft.com/office/powerpoint/2010/main" val="39058148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33</a:t>
            </a:fld>
            <a:endParaRPr lang="en-GB"/>
          </a:p>
        </p:txBody>
      </p:sp>
    </p:spTree>
    <p:extLst>
      <p:ext uri="{BB962C8B-B14F-4D97-AF65-F5344CB8AC3E}">
        <p14:creationId xmlns:p14="http://schemas.microsoft.com/office/powerpoint/2010/main" val="34720635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34</a:t>
            </a:fld>
            <a:endParaRPr lang="en-GB"/>
          </a:p>
        </p:txBody>
      </p:sp>
    </p:spTree>
    <p:extLst>
      <p:ext uri="{BB962C8B-B14F-4D97-AF65-F5344CB8AC3E}">
        <p14:creationId xmlns:p14="http://schemas.microsoft.com/office/powerpoint/2010/main" val="23385451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track 2 – scale is presented in Section D of the </a:t>
            </a:r>
            <a:r>
              <a:rPr lang="en-US" dirty="0" err="1"/>
              <a:t>CoC</a:t>
            </a:r>
            <a:r>
              <a:rPr lang="en-US" dirty="0"/>
              <a:t> Report</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35</a:t>
            </a:fld>
            <a:endParaRPr lang="en-GB"/>
          </a:p>
        </p:txBody>
      </p:sp>
    </p:spTree>
    <p:extLst>
      <p:ext uri="{BB962C8B-B14F-4D97-AF65-F5344CB8AC3E}">
        <p14:creationId xmlns:p14="http://schemas.microsoft.com/office/powerpoint/2010/main" val="105643312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36</a:t>
            </a:fld>
            <a:endParaRPr lang="en-GB"/>
          </a:p>
        </p:txBody>
      </p:sp>
    </p:spTree>
    <p:extLst>
      <p:ext uri="{BB962C8B-B14F-4D97-AF65-F5344CB8AC3E}">
        <p14:creationId xmlns:p14="http://schemas.microsoft.com/office/powerpoint/2010/main" val="70994062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37</a:t>
            </a:fld>
            <a:endParaRPr lang="en-GB"/>
          </a:p>
        </p:txBody>
      </p:sp>
    </p:spTree>
    <p:extLst>
      <p:ext uri="{BB962C8B-B14F-4D97-AF65-F5344CB8AC3E}">
        <p14:creationId xmlns:p14="http://schemas.microsoft.com/office/powerpoint/2010/main" val="335008901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a:t>
            </a:r>
            <a:r>
              <a:rPr lang="en-US" baseline="0" dirty="0"/>
              <a:t> on </a:t>
            </a:r>
            <a:r>
              <a:rPr lang="en-US" dirty="0"/>
              <a:t>the average of 3- and 6-base periods in track 2,</a:t>
            </a:r>
            <a:r>
              <a:rPr lang="en-US" baseline="0" dirty="0"/>
              <a:t> the number of MS raised to the floor is:</a:t>
            </a:r>
          </a:p>
          <a:p>
            <a:endParaRPr lang="en-US" baseline="0" dirty="0"/>
          </a:p>
          <a:p>
            <a:r>
              <a:rPr lang="en-US" baseline="0" dirty="0"/>
              <a:t>(</a:t>
            </a:r>
          </a:p>
          <a:p>
            <a:endParaRPr lang="en-US" baseline="0" dirty="0"/>
          </a:p>
          <a:p>
            <a:r>
              <a:rPr lang="en-US" baseline="0" dirty="0"/>
              <a:t>30 MS for the scale period 2013-2015</a:t>
            </a:r>
          </a:p>
          <a:p>
            <a:r>
              <a:rPr lang="en-US" baseline="0" dirty="0"/>
              <a:t>27 MS for the scale period 2016-2018</a:t>
            </a:r>
            <a:endParaRPr lang="en-GB" dirty="0"/>
          </a:p>
          <a:p>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38</a:t>
            </a:fld>
            <a:endParaRPr lang="en-GB"/>
          </a:p>
        </p:txBody>
      </p:sp>
    </p:spTree>
    <p:extLst>
      <p:ext uri="{BB962C8B-B14F-4D97-AF65-F5344CB8AC3E}">
        <p14:creationId xmlns:p14="http://schemas.microsoft.com/office/powerpoint/2010/main" val="17316603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39</a:t>
            </a:fld>
            <a:endParaRPr lang="en-GB"/>
          </a:p>
        </p:txBody>
      </p:sp>
    </p:spTree>
    <p:extLst>
      <p:ext uri="{BB962C8B-B14F-4D97-AF65-F5344CB8AC3E}">
        <p14:creationId xmlns:p14="http://schemas.microsoft.com/office/powerpoint/2010/main" val="39835352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Currently There are 48 LDC</a:t>
            </a:r>
            <a:r>
              <a:rPr lang="en-US" baseline="0" dirty="0"/>
              <a:t> </a:t>
            </a:r>
            <a:endParaRPr lang="en-US" dirty="0"/>
          </a:p>
          <a:p>
            <a:pPr marL="171450" indent="-171450">
              <a:buFont typeface="Arial" panose="020B0604020202020204" pitchFamily="34" charset="0"/>
              <a:buChar char="•"/>
            </a:pPr>
            <a:endParaRPr lang="en-US" dirty="0"/>
          </a:p>
          <a:p>
            <a:r>
              <a:rPr lang="en-US" dirty="0"/>
              <a:t>Based</a:t>
            </a:r>
            <a:r>
              <a:rPr lang="en-US" baseline="0" dirty="0"/>
              <a:t> on </a:t>
            </a:r>
            <a:r>
              <a:rPr lang="en-US" dirty="0"/>
              <a:t>the average of 3- and 6-base periods in track 2,</a:t>
            </a:r>
            <a:r>
              <a:rPr lang="en-US" baseline="0" dirty="0"/>
              <a:t> the number of MS benefitting from the LDC ceiling is:</a:t>
            </a:r>
          </a:p>
          <a:p>
            <a:endParaRPr lang="en-US" baseline="0" dirty="0"/>
          </a:p>
          <a:p>
            <a:r>
              <a:rPr lang="en-US" baseline="0" dirty="0"/>
              <a:t>7 MS for the scale period 2013-2015</a:t>
            </a:r>
          </a:p>
          <a:p>
            <a:r>
              <a:rPr lang="en-US" baseline="0" dirty="0"/>
              <a:t>8 MS for the scale period 2016-2018</a:t>
            </a:r>
            <a:endParaRPr lang="en-GB" dirty="0"/>
          </a:p>
          <a:p>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40</a:t>
            </a:fld>
            <a:endParaRPr lang="en-GB"/>
          </a:p>
        </p:txBody>
      </p:sp>
    </p:spTree>
    <p:extLst>
      <p:ext uri="{BB962C8B-B14F-4D97-AF65-F5344CB8AC3E}">
        <p14:creationId xmlns:p14="http://schemas.microsoft.com/office/powerpoint/2010/main" val="31223749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41</a:t>
            </a:fld>
            <a:endParaRPr lang="en-GB"/>
          </a:p>
        </p:txBody>
      </p:sp>
    </p:spTree>
    <p:extLst>
      <p:ext uri="{BB962C8B-B14F-4D97-AF65-F5344CB8AC3E}">
        <p14:creationId xmlns:p14="http://schemas.microsoft.com/office/powerpoint/2010/main" val="1344626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25" indent="-171425">
              <a:buFont typeface="Arial" panose="020B0604020202020204" pitchFamily="34" charset="0"/>
              <a:buChar char="•"/>
            </a:pPr>
            <a:r>
              <a:rPr lang="en-US"/>
              <a:t>Last 5 </a:t>
            </a:r>
            <a:r>
              <a:rPr lang="en-US" dirty="0"/>
              <a:t>scales</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4</a:t>
            </a:fld>
            <a:endParaRPr lang="en-GB"/>
          </a:p>
        </p:txBody>
      </p:sp>
    </p:spTree>
    <p:extLst>
      <p:ext uri="{BB962C8B-B14F-4D97-AF65-F5344CB8AC3E}">
        <p14:creationId xmlns:p14="http://schemas.microsoft.com/office/powerpoint/2010/main" val="11418260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42</a:t>
            </a:fld>
            <a:endParaRPr lang="en-GB"/>
          </a:p>
        </p:txBody>
      </p:sp>
    </p:spTree>
    <p:extLst>
      <p:ext uri="{BB962C8B-B14F-4D97-AF65-F5344CB8AC3E}">
        <p14:creationId xmlns:p14="http://schemas.microsoft.com/office/powerpoint/2010/main" val="9598142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43</a:t>
            </a:fld>
            <a:endParaRPr lang="en-GB"/>
          </a:p>
        </p:txBody>
      </p:sp>
    </p:spTree>
    <p:extLst>
      <p:ext uri="{BB962C8B-B14F-4D97-AF65-F5344CB8AC3E}">
        <p14:creationId xmlns:p14="http://schemas.microsoft.com/office/powerpoint/2010/main" val="36335614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CF7E7F2-C728-4D8B-829D-CF2A63454137}" type="slidenum">
              <a:rPr lang="en-GB" smtClean="0"/>
              <a:t>44</a:t>
            </a:fld>
            <a:endParaRPr lang="en-GB"/>
          </a:p>
        </p:txBody>
      </p:sp>
    </p:spTree>
    <p:extLst>
      <p:ext uri="{BB962C8B-B14F-4D97-AF65-F5344CB8AC3E}">
        <p14:creationId xmlns:p14="http://schemas.microsoft.com/office/powerpoint/2010/main" val="10799951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Factors affecting changes to a MS’s scale</a:t>
            </a:r>
          </a:p>
          <a:p>
            <a:r>
              <a:rPr lang="en-GB" sz="1200" kern="1200" dirty="0">
                <a:solidFill>
                  <a:schemeClr val="tx1"/>
                </a:solidFill>
                <a:effectLst/>
                <a:latin typeface="+mn-lt"/>
                <a:ea typeface="+mn-ea"/>
                <a:cs typeface="+mn-cs"/>
              </a:rPr>
              <a:t>The scale methodology has been the same for the last 5 scales.  This allows an assessment of the factors affecting changes to a MS’s scale.  </a:t>
            </a:r>
          </a:p>
          <a:p>
            <a:r>
              <a:rPr lang="en-GB" sz="1200" kern="1200" dirty="0">
                <a:solidFill>
                  <a:schemeClr val="tx1"/>
                </a:solidFill>
                <a:effectLst/>
                <a:latin typeface="+mn-lt"/>
                <a:ea typeface="+mn-ea"/>
                <a:cs typeface="+mn-cs"/>
              </a:rPr>
              <a:t>- Changes in a MS’s GNI have a direct impact on the changes in its scale. In fact a statistical analysis of this relationships has found an almost 100 per cent correlation</a:t>
            </a:r>
          </a:p>
          <a:p>
            <a:r>
              <a:rPr lang="en-GB" sz="1200" kern="1200" dirty="0">
                <a:solidFill>
                  <a:schemeClr val="tx1"/>
                </a:solidFill>
                <a:effectLst/>
                <a:latin typeface="+mn-lt"/>
                <a:ea typeface="+mn-ea"/>
                <a:cs typeface="+mn-cs"/>
              </a:rPr>
              <a:t>- The impact of the relief measures and limits in the scale methodology on a MS’s scale is not only dependent on the size of a MS’s GNI, but also on the position of the MS’s GNI relative to that of other </a:t>
            </a:r>
            <a:r>
              <a:rPr lang="en-GB" sz="1200" kern="1200" dirty="0" err="1">
                <a:solidFill>
                  <a:schemeClr val="tx1"/>
                </a:solidFill>
                <a:effectLst/>
                <a:latin typeface="+mn-lt"/>
                <a:ea typeface="+mn-ea"/>
                <a:cs typeface="+mn-cs"/>
              </a:rPr>
              <a:t>MSs.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Although the outcome of any changes to the parameters of the relief measures and limits on the scale of a single MS cannot be predicted, it’s clear that any such changes would have an impact on the size of the overall relief or redistribution.</a:t>
            </a:r>
          </a:p>
          <a:p>
            <a:r>
              <a:rPr lang="en-GB" sz="1200" kern="1200">
                <a:solidFill>
                  <a:schemeClr val="tx1"/>
                </a:solidFill>
                <a:effectLst/>
                <a:latin typeface="+mn-lt"/>
                <a:ea typeface="+mn-ea"/>
                <a:cs typeface="+mn-cs"/>
              </a:rPr>
              <a:t>- The change of any of the parameters of the methodology would (of course) introduce changes in the scale of MS which are NOT due to the economic conditions of the MS, but once the parameters of the methodology remains the same, the scale is primarily affected by the level of GNI/share of GNI and its relative position compared to the rest of the MS.</a:t>
            </a:r>
          </a:p>
        </p:txBody>
      </p:sp>
      <p:sp>
        <p:nvSpPr>
          <p:cNvPr id="4" name="Slide Number Placeholder 3"/>
          <p:cNvSpPr>
            <a:spLocks noGrp="1"/>
          </p:cNvSpPr>
          <p:nvPr>
            <p:ph type="sldNum" sz="quarter" idx="10"/>
          </p:nvPr>
        </p:nvSpPr>
        <p:spPr/>
        <p:txBody>
          <a:bodyPr/>
          <a:lstStyle/>
          <a:p>
            <a:fld id="{3CF7E7F2-C728-4D8B-829D-CF2A63454137}" type="slidenum">
              <a:rPr lang="en-GB" smtClean="0"/>
              <a:t>45</a:t>
            </a:fld>
            <a:endParaRPr lang="en-GB"/>
          </a:p>
        </p:txBody>
      </p:sp>
    </p:spTree>
    <p:extLst>
      <p:ext uri="{BB962C8B-B14F-4D97-AF65-F5344CB8AC3E}">
        <p14:creationId xmlns:p14="http://schemas.microsoft.com/office/powerpoint/2010/main" val="2070466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6</a:t>
            </a:fld>
            <a:endParaRPr lang="en-GB"/>
          </a:p>
        </p:txBody>
      </p:sp>
    </p:spTree>
    <p:extLst>
      <p:ext uri="{BB962C8B-B14F-4D97-AF65-F5344CB8AC3E}">
        <p14:creationId xmlns:p14="http://schemas.microsoft.com/office/powerpoint/2010/main" val="4143600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Primary incomes include:</a:t>
            </a:r>
          </a:p>
          <a:p>
            <a:r>
              <a:rPr lang="en-US" dirty="0" err="1"/>
              <a:t>CoE</a:t>
            </a:r>
            <a:endParaRPr lang="en-US" dirty="0"/>
          </a:p>
          <a:p>
            <a:r>
              <a:rPr lang="en-US" dirty="0"/>
              <a:t>Interest</a:t>
            </a:r>
          </a:p>
          <a:p>
            <a:r>
              <a:rPr lang="en-US" dirty="0"/>
              <a:t>Dividends</a:t>
            </a:r>
          </a:p>
          <a:p>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7</a:t>
            </a:fld>
            <a:endParaRPr lang="en-GB"/>
          </a:p>
        </p:txBody>
      </p:sp>
    </p:spTree>
    <p:extLst>
      <p:ext uri="{BB962C8B-B14F-4D97-AF65-F5344CB8AC3E}">
        <p14:creationId xmlns:p14="http://schemas.microsoft.com/office/powerpoint/2010/main" val="1932064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25" indent="-171425">
              <a:buFont typeface="Arial" panose="020B0604020202020204" pitchFamily="34" charset="0"/>
              <a:buChar char="•"/>
            </a:pPr>
            <a:r>
              <a:rPr lang="en-US" dirty="0"/>
              <a:t>Market forces</a:t>
            </a:r>
          </a:p>
          <a:p>
            <a:pPr marL="171425" indent="-171425">
              <a:buFont typeface="Arial" panose="020B0604020202020204" pitchFamily="34" charset="0"/>
              <a:buChar char="•"/>
            </a:pPr>
            <a:r>
              <a:rPr lang="en-US" dirty="0"/>
              <a:t>Official</a:t>
            </a:r>
            <a:r>
              <a:rPr lang="en-US" baseline="0" dirty="0"/>
              <a:t> rates</a:t>
            </a:r>
          </a:p>
          <a:p>
            <a:pPr marL="171425" indent="-171425">
              <a:buFont typeface="Arial" panose="020B0604020202020204" pitchFamily="34" charset="0"/>
              <a:buChar char="•"/>
            </a:pPr>
            <a:r>
              <a:rPr lang="en-US" baseline="0" dirty="0"/>
              <a:t>Principal rates</a:t>
            </a:r>
          </a:p>
          <a:p>
            <a:pPr marL="0" indent="0">
              <a:spcAft>
                <a:spcPts val="1200"/>
              </a:spcAft>
              <a:buNone/>
            </a:pPr>
            <a:r>
              <a:rPr lang="en-US" b="1" dirty="0"/>
              <a:t>For 2013-2015 scale</a:t>
            </a:r>
            <a:r>
              <a:rPr lang="en-US" dirty="0"/>
              <a:t>:</a:t>
            </a:r>
          </a:p>
          <a:p>
            <a:pPr lvl="1">
              <a:spcAft>
                <a:spcPts val="1200"/>
              </a:spcAft>
            </a:pPr>
            <a:r>
              <a:rPr lang="en-US" dirty="0"/>
              <a:t>UNOP rates of exchange were used for Cuba, Democratic People Rep. of Korea, Somalia, Turkmenistan and Uzbekistan.</a:t>
            </a:r>
          </a:p>
          <a:p>
            <a:pPr marL="0" indent="0">
              <a:spcAft>
                <a:spcPts val="600"/>
              </a:spcAft>
              <a:buNone/>
            </a:pPr>
            <a:r>
              <a:rPr lang="en-US" b="1" dirty="0"/>
              <a:t>For 2013-2015 scale:</a:t>
            </a:r>
          </a:p>
          <a:p>
            <a:pPr lvl="1"/>
            <a:r>
              <a:rPr lang="en-US" dirty="0"/>
              <a:t>UNOP rates of exchange were used for Myanmar and Syrian Arab Republic.</a:t>
            </a:r>
          </a:p>
          <a:p>
            <a:pPr lvl="1"/>
            <a:r>
              <a:rPr lang="en-US" dirty="0"/>
              <a:t>No PARE were used.</a:t>
            </a:r>
            <a:endParaRPr lang="en-GB" sz="2400"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8</a:t>
            </a:fld>
            <a:endParaRPr lang="en-GB"/>
          </a:p>
        </p:txBody>
      </p:sp>
    </p:spTree>
    <p:extLst>
      <p:ext uri="{BB962C8B-B14F-4D97-AF65-F5344CB8AC3E}">
        <p14:creationId xmlns:p14="http://schemas.microsoft.com/office/powerpoint/2010/main" val="724129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Systematic criteria to identify MS</a:t>
            </a:r>
            <a:r>
              <a:rPr lang="en-US" baseline="0" dirty="0"/>
              <a:t> </a:t>
            </a:r>
            <a:r>
              <a:rPr lang="en-US" dirty="0"/>
              <a:t>for which market exchange rates may be reviewed for possible replacement.</a:t>
            </a:r>
          </a:p>
          <a:p>
            <a:r>
              <a:rPr lang="en-US" dirty="0"/>
              <a:t>Example from </a:t>
            </a:r>
            <a:r>
              <a:rPr lang="en-US" dirty="0" err="1"/>
              <a:t>CoC</a:t>
            </a:r>
            <a:r>
              <a:rPr lang="en-US" dirty="0"/>
              <a:t> papers:</a:t>
            </a:r>
            <a:r>
              <a:rPr lang="en-US" baseline="0" dirty="0"/>
              <a:t> </a:t>
            </a:r>
          </a:p>
          <a:p>
            <a:endParaRPr lang="en-US" baseline="0" dirty="0"/>
          </a:p>
          <a:p>
            <a:pPr marL="804545" marR="804545" algn="l">
              <a:lnSpc>
                <a:spcPts val="1200"/>
              </a:lnSpc>
              <a:spcBef>
                <a:spcPts val="0"/>
              </a:spcBef>
              <a:spcAft>
                <a:spcPts val="0"/>
              </a:spcAft>
              <a:tabLst>
                <a:tab pos="804545" algn="l"/>
                <a:tab pos="1106170" algn="l"/>
                <a:tab pos="1408430" algn="l"/>
                <a:tab pos="1710055" algn="l"/>
                <a:tab pos="2020570" algn="l"/>
                <a:tab pos="2322830" algn="l"/>
                <a:tab pos="2624455" algn="l"/>
                <a:tab pos="2934970" algn="l"/>
                <a:tab pos="3237230" algn="l"/>
                <a:tab pos="3538855" algn="l"/>
                <a:tab pos="3840480" algn="l"/>
              </a:tabLst>
            </a:pPr>
            <a:r>
              <a:rPr lang="en-GB" sz="1400" b="1" kern="700" spc="20" dirty="0">
                <a:effectLst/>
                <a:latin typeface="Times New Roman"/>
                <a:ea typeface="Calibri"/>
              </a:rPr>
              <a:t>Average per capita GNI of Myanmar using various conversion rates</a:t>
            </a:r>
            <a:endParaRPr lang="en-GB" sz="1400" kern="700" spc="20" dirty="0">
              <a:effectLst/>
              <a:latin typeface="Times New Roman"/>
              <a:ea typeface="Calibri"/>
            </a:endParaRPr>
          </a:p>
          <a:p>
            <a:r>
              <a:rPr lang="en-GB" sz="1100" dirty="0"/>
              <a:t>	</a:t>
            </a:r>
            <a:r>
              <a:rPr lang="en-GB" sz="1000" dirty="0"/>
              <a:t>Ave</a:t>
            </a:r>
            <a:r>
              <a:rPr lang="en-GB" sz="800" dirty="0"/>
              <a:t>ra</a:t>
            </a:r>
            <a:r>
              <a:rPr lang="en-GB" sz="1000" dirty="0"/>
              <a:t>ge per capita GNI (United States dollars)</a:t>
            </a:r>
            <a:endParaRPr lang="en-GB" sz="1100" dirty="0"/>
          </a:p>
          <a:p>
            <a:pPr lvl="1"/>
            <a:r>
              <a:rPr lang="en-GB" sz="1100" dirty="0"/>
              <a:t>	</a:t>
            </a:r>
            <a:r>
              <a:rPr lang="en-GB" sz="1100" b="1" dirty="0"/>
              <a:t>2008-2010	2011-2013	2008-2013</a:t>
            </a:r>
          </a:p>
          <a:p>
            <a:pPr lvl="0"/>
            <a:r>
              <a:rPr lang="en-GB" sz="1100" b="1" dirty="0"/>
              <a:t>MER</a:t>
            </a:r>
            <a:r>
              <a:rPr lang="en-GB" sz="1100" dirty="0"/>
              <a:t>	114,959	52,731	83,471</a:t>
            </a:r>
          </a:p>
          <a:p>
            <a:r>
              <a:rPr lang="en-GB" sz="1100" b="1" dirty="0"/>
              <a:t>UNOPS</a:t>
            </a:r>
            <a:r>
              <a:rPr lang="en-GB" sz="1100" dirty="0"/>
              <a:t>	623	1 120	874</a:t>
            </a:r>
          </a:p>
          <a:p>
            <a:r>
              <a:rPr lang="en-GB" sz="1100" b="1" dirty="0"/>
              <a:t>WEO </a:t>
            </a:r>
            <a:r>
              <a:rPr lang="en-GB" sz="1100" dirty="0"/>
              <a:t>	735	1 109	924</a:t>
            </a:r>
          </a:p>
          <a:p>
            <a:endParaRPr lang="en-GB" sz="1100" dirty="0"/>
          </a:p>
        </p:txBody>
      </p:sp>
      <p:sp>
        <p:nvSpPr>
          <p:cNvPr id="4" name="Slide Number Placeholder 3"/>
          <p:cNvSpPr>
            <a:spLocks noGrp="1"/>
          </p:cNvSpPr>
          <p:nvPr>
            <p:ph type="sldNum" sz="quarter" idx="10"/>
          </p:nvPr>
        </p:nvSpPr>
        <p:spPr/>
        <p:txBody>
          <a:bodyPr/>
          <a:lstStyle/>
          <a:p>
            <a:fld id="{3CF7E7F2-C728-4D8B-829D-CF2A63454137}" type="slidenum">
              <a:rPr lang="en-GB" smtClean="0"/>
              <a:t>9</a:t>
            </a:fld>
            <a:endParaRPr lang="en-GB"/>
          </a:p>
        </p:txBody>
      </p:sp>
    </p:spTree>
    <p:extLst>
      <p:ext uri="{BB962C8B-B14F-4D97-AF65-F5344CB8AC3E}">
        <p14:creationId xmlns:p14="http://schemas.microsoft.com/office/powerpoint/2010/main" val="27401318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Machine scale is the result of the calculation.</a:t>
            </a:r>
            <a:br>
              <a:rPr lang="en-US" dirty="0"/>
            </a:br>
            <a:br>
              <a:rPr lang="en-US" dirty="0"/>
            </a:br>
            <a:r>
              <a:rPr lang="en-US" dirty="0"/>
              <a:t>GA</a:t>
            </a:r>
            <a:r>
              <a:rPr lang="en-US" baseline="0" dirty="0"/>
              <a:t> may decide to make adjustments to the machines scale to establish the actual scale of assessments. In the last 2</a:t>
            </a:r>
            <a:r>
              <a:rPr lang="en-US" baseline="0" dirty="0">
                <a:solidFill>
                  <a:srgbClr val="FFFF00"/>
                </a:solidFill>
              </a:rPr>
              <a:t> </a:t>
            </a:r>
            <a:r>
              <a:rPr lang="en-US" baseline="0" dirty="0"/>
              <a:t>scales (2010-2012 and 2013-2015) the machine scale was the actual scale used. </a:t>
            </a:r>
            <a:endParaRPr lang="en-GB" dirty="0"/>
          </a:p>
        </p:txBody>
      </p:sp>
      <p:sp>
        <p:nvSpPr>
          <p:cNvPr id="4" name="Slide Number Placeholder 3"/>
          <p:cNvSpPr>
            <a:spLocks noGrp="1"/>
          </p:cNvSpPr>
          <p:nvPr>
            <p:ph type="sldNum" sz="quarter" idx="10"/>
          </p:nvPr>
        </p:nvSpPr>
        <p:spPr/>
        <p:txBody>
          <a:bodyPr/>
          <a:lstStyle/>
          <a:p>
            <a:fld id="{3CF7E7F2-C728-4D8B-829D-CF2A63454137}" type="slidenum">
              <a:rPr lang="en-GB" smtClean="0"/>
              <a:t>10</a:t>
            </a:fld>
            <a:endParaRPr lang="en-GB"/>
          </a:p>
        </p:txBody>
      </p:sp>
    </p:spTree>
    <p:extLst>
      <p:ext uri="{BB962C8B-B14F-4D97-AF65-F5344CB8AC3E}">
        <p14:creationId xmlns:p14="http://schemas.microsoft.com/office/powerpoint/2010/main" val="2601475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US" alt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81B1B11A-3D91-44A2-8AF7-FA518C05CFC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239235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412FA6C-01A3-4BCA-93EB-25272C5B76D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69579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5E810CA-E92E-4F00-BB30-5C006AB33A9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57461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143000"/>
          </a:xfrm>
        </p:spPr>
        <p:txBody>
          <a:bodyPr/>
          <a:lstStyle/>
          <a:p>
            <a:r>
              <a:rPr lang="en-US"/>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7CB56CDB-4DB9-49C1-B988-7BEFEF876BE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117121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E56C08F-4FAD-4CB4-952E-F0C5C643457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215129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551ED16-9111-4C2E-AF0A-7C16A84B0D0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869551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4C43D43-A563-46D3-A921-565399F0E46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819488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41B33883-6BC3-4EF6-B72D-777FF8BDCDF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706447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759F96C-262D-41E8-AFD5-6B712E7C5F4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09428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BBF0C5D6-9FD2-4AEC-B9D6-1FC8AE12F85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571539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F8DD5F39-6C20-42C8-94F9-353E8F9FF1A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6091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5B2FA8F9-E604-439C-8A37-037DE35510E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268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00200" y="274638"/>
            <a:ext cx="7086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lvl1pPr>
          </a:lstStyle>
          <a:p>
            <a:pPr fontAlgn="base">
              <a:spcBef>
                <a:spcPct val="0"/>
              </a:spcBef>
              <a:spcAft>
                <a:spcPct val="0"/>
              </a:spcAft>
            </a:pPr>
            <a:endParaRPr lang="en-US" alt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lvl1pPr>
          </a:lstStyle>
          <a:p>
            <a:pPr fontAlgn="base">
              <a:spcBef>
                <a:spcPct val="0"/>
              </a:spcBef>
              <a:spcAft>
                <a:spcPct val="0"/>
              </a:spcAft>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lvl1pPr>
          </a:lstStyle>
          <a:p>
            <a:pPr fontAlgn="base">
              <a:spcBef>
                <a:spcPct val="0"/>
              </a:spcBef>
              <a:spcAft>
                <a:spcPct val="0"/>
              </a:spcAft>
            </a:pPr>
            <a:fld id="{61F980E5-CF8A-4357-9F0F-FEA49A736949}" type="slidenum">
              <a:rPr lang="en-US" altLang="en-US">
                <a:solidFill>
                  <a:srgbClr val="000000"/>
                </a:solidFill>
              </a:rPr>
              <a:pPr fontAlgn="base">
                <a:spcBef>
                  <a:spcPct val="0"/>
                </a:spcBef>
                <a:spcAft>
                  <a:spcPct val="0"/>
                </a:spcAft>
              </a:pPr>
              <a:t>‹#›</a:t>
            </a:fld>
            <a:endParaRPr lang="en-US" altLang="en-US">
              <a:solidFill>
                <a:srgbClr val="000000"/>
              </a:solidFill>
            </a:endParaRPr>
          </a:p>
        </p:txBody>
      </p:sp>
      <p:pic>
        <p:nvPicPr>
          <p:cNvPr id="1036" name="Picture 11" descr="UNSD_second_banne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5103602"/>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Lst>
  <p:hf hdr="0" ftr="0" dt="0"/>
  <p:txStyles>
    <p:titleStyle>
      <a:lvl1pPr algn="l" rtl="0" fontAlgn="base">
        <a:spcBef>
          <a:spcPct val="0"/>
        </a:spcBef>
        <a:spcAft>
          <a:spcPct val="0"/>
        </a:spcAft>
        <a:defRPr sz="3200">
          <a:solidFill>
            <a:srgbClr val="0000FF"/>
          </a:solidFill>
          <a:latin typeface="+mj-lt"/>
          <a:ea typeface="+mj-ea"/>
          <a:cs typeface="+mj-cs"/>
        </a:defRPr>
      </a:lvl1pPr>
      <a:lvl2pPr algn="l" rtl="0" fontAlgn="base">
        <a:spcBef>
          <a:spcPct val="0"/>
        </a:spcBef>
        <a:spcAft>
          <a:spcPct val="0"/>
        </a:spcAft>
        <a:defRPr sz="3200">
          <a:solidFill>
            <a:srgbClr val="0000FF"/>
          </a:solidFill>
          <a:latin typeface="Arial" charset="0"/>
          <a:cs typeface="Arial" charset="0"/>
        </a:defRPr>
      </a:lvl2pPr>
      <a:lvl3pPr algn="l" rtl="0" fontAlgn="base">
        <a:spcBef>
          <a:spcPct val="0"/>
        </a:spcBef>
        <a:spcAft>
          <a:spcPct val="0"/>
        </a:spcAft>
        <a:defRPr sz="3200">
          <a:solidFill>
            <a:srgbClr val="0000FF"/>
          </a:solidFill>
          <a:latin typeface="Arial" charset="0"/>
          <a:cs typeface="Arial" charset="0"/>
        </a:defRPr>
      </a:lvl3pPr>
      <a:lvl4pPr algn="l" rtl="0" fontAlgn="base">
        <a:spcBef>
          <a:spcPct val="0"/>
        </a:spcBef>
        <a:spcAft>
          <a:spcPct val="0"/>
        </a:spcAft>
        <a:defRPr sz="3200">
          <a:solidFill>
            <a:srgbClr val="0000FF"/>
          </a:solidFill>
          <a:latin typeface="Arial" charset="0"/>
          <a:cs typeface="Arial" charset="0"/>
        </a:defRPr>
      </a:lvl4pPr>
      <a:lvl5pPr algn="l" rtl="0" fontAlgn="base">
        <a:spcBef>
          <a:spcPct val="0"/>
        </a:spcBef>
        <a:spcAft>
          <a:spcPct val="0"/>
        </a:spcAft>
        <a:defRPr sz="3200">
          <a:solidFill>
            <a:srgbClr val="0000FF"/>
          </a:solidFill>
          <a:latin typeface="Arial" charset="0"/>
          <a:cs typeface="Arial" charset="0"/>
        </a:defRPr>
      </a:lvl5pPr>
      <a:lvl6pPr marL="457200" algn="l" rtl="0" fontAlgn="base">
        <a:spcBef>
          <a:spcPct val="0"/>
        </a:spcBef>
        <a:spcAft>
          <a:spcPct val="0"/>
        </a:spcAft>
        <a:defRPr sz="3200">
          <a:solidFill>
            <a:srgbClr val="0000FF"/>
          </a:solidFill>
          <a:latin typeface="Arial" charset="0"/>
          <a:cs typeface="Arial" charset="0"/>
        </a:defRPr>
      </a:lvl6pPr>
      <a:lvl7pPr marL="914400" algn="l" rtl="0" fontAlgn="base">
        <a:spcBef>
          <a:spcPct val="0"/>
        </a:spcBef>
        <a:spcAft>
          <a:spcPct val="0"/>
        </a:spcAft>
        <a:defRPr sz="3200">
          <a:solidFill>
            <a:srgbClr val="0000FF"/>
          </a:solidFill>
          <a:latin typeface="Arial" charset="0"/>
          <a:cs typeface="Arial" charset="0"/>
        </a:defRPr>
      </a:lvl7pPr>
      <a:lvl8pPr marL="1371600" algn="l" rtl="0" fontAlgn="base">
        <a:spcBef>
          <a:spcPct val="0"/>
        </a:spcBef>
        <a:spcAft>
          <a:spcPct val="0"/>
        </a:spcAft>
        <a:defRPr sz="3200">
          <a:solidFill>
            <a:srgbClr val="0000FF"/>
          </a:solidFill>
          <a:latin typeface="Arial" charset="0"/>
          <a:cs typeface="Arial" charset="0"/>
        </a:defRPr>
      </a:lvl8pPr>
      <a:lvl9pPr marL="1828800" algn="l" rtl="0" fontAlgn="base">
        <a:spcBef>
          <a:spcPct val="0"/>
        </a:spcBef>
        <a:spcAft>
          <a:spcPct val="0"/>
        </a:spcAft>
        <a:defRPr sz="3200">
          <a:solidFill>
            <a:srgbClr val="0000FF"/>
          </a:solidFill>
          <a:latin typeface="Arial" charset="0"/>
          <a:cs typeface="Arial" charset="0"/>
        </a:defRPr>
      </a:lvl9pPr>
    </p:titleStyle>
    <p:bodyStyle>
      <a:lvl1pPr marL="342900" indent="-342900" algn="l" rtl="0" fontAlgn="base">
        <a:spcBef>
          <a:spcPct val="20000"/>
        </a:spcBef>
        <a:spcAft>
          <a:spcPct val="0"/>
        </a:spcAft>
        <a:buFont typeface="Wingdings" pitchFamily="2" charset="2"/>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cs typeface="+mn-cs"/>
        </a:defRPr>
      </a:lvl2pPr>
      <a:lvl3pPr marL="1143000" indent="-228600" algn="l" rtl="0" fontAlgn="base">
        <a:spcBef>
          <a:spcPct val="20000"/>
        </a:spcBef>
        <a:spcAft>
          <a:spcPct val="0"/>
        </a:spcAft>
        <a:buFont typeface="Arial" charset="0"/>
        <a:buChar char="▫"/>
        <a:defRPr sz="20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unstats.un.org/unsd/nationalaccount/madt.asp?SB=1&amp;#SBG"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unstats.un.org/unsd/snaama/Introduction.asp" TargetMode="External"/><Relationship Id="rId5" Type="http://schemas.openxmlformats.org/officeDocument/2006/relationships/hyperlink" Target="http://data.un.org/Explorer.aspx?d=SNA" TargetMode="Externa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hyperlink" Target="http://www.elibrary.imf.org/browse?freeFilter=false&amp;pageSize=10&amp;sort=datedescending&amp;t_7=urn:Series/041"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treasury.un.org/operationalrates"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datatopics.worldbank.org/debt/ids/"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esa.un.org/unpd/wpp/documentation/pdf/WPP2012_Methodology.pdf"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png"/></Relationships>
</file>

<file path=ppt/slides/_rels/slide3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chart" Target="../charts/chart6.xml"/><Relationship Id="rId4" Type="http://schemas.openxmlformats.org/officeDocument/2006/relationships/chart" Target="../charts/chart5.xml"/></Relationships>
</file>

<file path=ppt/slides/_rels/slide3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5.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3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6.xml"/><Relationship Id="rId1" Type="http://schemas.openxmlformats.org/officeDocument/2006/relationships/slideLayout" Target="../slideLayouts/slideLayout7.xml"/><Relationship Id="rId5" Type="http://schemas.openxmlformats.org/officeDocument/2006/relationships/chart" Target="../charts/chart10.xml"/><Relationship Id="rId4" Type="http://schemas.openxmlformats.org/officeDocument/2006/relationships/chart" Target="../charts/chart9.xml"/></Relationships>
</file>

<file path=ppt/slides/_rels/slide3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38.xml"/><Relationship Id="rId1" Type="http://schemas.openxmlformats.org/officeDocument/2006/relationships/slideLayout" Target="../slideLayouts/slideLayout7.xml"/><Relationship Id="rId5" Type="http://schemas.openxmlformats.org/officeDocument/2006/relationships/chart" Target="../charts/chart14.xml"/><Relationship Id="rId4" Type="http://schemas.openxmlformats.org/officeDocument/2006/relationships/chart" Target="../charts/chart13.xml"/></Relationships>
</file>

<file path=ppt/slides/_rels/slide4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39.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4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40.xml"/><Relationship Id="rId1" Type="http://schemas.openxmlformats.org/officeDocument/2006/relationships/slideLayout" Target="../slideLayouts/slideLayout7.xml"/><Relationship Id="rId5" Type="http://schemas.openxmlformats.org/officeDocument/2006/relationships/chart" Target="../charts/chart18.xml"/><Relationship Id="rId4" Type="http://schemas.openxmlformats.org/officeDocument/2006/relationships/chart" Target="../charts/chart17.xml"/></Relationships>
</file>

<file path=ppt/slides/_rels/slide4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41.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46" y="3657600"/>
            <a:ext cx="9144000" cy="972420"/>
          </a:xfrm>
        </p:spPr>
        <p:txBody>
          <a:bodyPr/>
          <a:lstStyle/>
          <a:p>
            <a:pPr algn="ctr"/>
            <a:r>
              <a:rPr lang="en-US" sz="2400" b="1" dirty="0">
                <a:solidFill>
                  <a:schemeClr val="tx2">
                    <a:lumMod val="75000"/>
                  </a:schemeClr>
                </a:solidFill>
              </a:rPr>
              <a:t>78</a:t>
            </a:r>
            <a:r>
              <a:rPr lang="en-US" sz="2400" b="1" baseline="30000" dirty="0">
                <a:solidFill>
                  <a:schemeClr val="tx2">
                    <a:lumMod val="75000"/>
                  </a:schemeClr>
                </a:solidFill>
              </a:rPr>
              <a:t>th</a:t>
            </a:r>
            <a:r>
              <a:rPr lang="en-US" sz="2400" b="1" dirty="0">
                <a:solidFill>
                  <a:schemeClr val="tx2">
                    <a:lumMod val="75000"/>
                  </a:schemeClr>
                </a:solidFill>
              </a:rPr>
              <a:t> Session of the Committee on Contributions</a:t>
            </a:r>
            <a:br>
              <a:rPr lang="en-US" sz="2400" b="1" dirty="0">
                <a:solidFill>
                  <a:schemeClr val="tx2">
                    <a:lumMod val="75000"/>
                  </a:schemeClr>
                </a:solidFill>
              </a:rPr>
            </a:br>
            <a:r>
              <a:rPr lang="en-US" sz="2000" dirty="0">
                <a:solidFill>
                  <a:schemeClr val="tx2">
                    <a:lumMod val="75000"/>
                  </a:schemeClr>
                </a:solidFill>
              </a:rPr>
              <a:t>4-29</a:t>
            </a:r>
            <a:r>
              <a:rPr lang="en-US" sz="2400" b="1" dirty="0">
                <a:solidFill>
                  <a:schemeClr val="tx2">
                    <a:lumMod val="75000"/>
                  </a:schemeClr>
                </a:solidFill>
              </a:rPr>
              <a:t> </a:t>
            </a:r>
            <a:r>
              <a:rPr lang="en-US" sz="2000" dirty="0">
                <a:solidFill>
                  <a:schemeClr val="tx2">
                    <a:lumMod val="75000"/>
                  </a:schemeClr>
                </a:solidFill>
              </a:rPr>
              <a:t>June 2018</a:t>
            </a:r>
            <a:endParaRPr lang="en-GB" sz="2400" b="1" dirty="0">
              <a:solidFill>
                <a:schemeClr val="tx2">
                  <a:lumMod val="75000"/>
                </a:schemeClr>
              </a:solidFill>
            </a:endParaRPr>
          </a:p>
        </p:txBody>
      </p:sp>
      <p:sp>
        <p:nvSpPr>
          <p:cNvPr id="3" name="Subtitle 2"/>
          <p:cNvSpPr>
            <a:spLocks noGrp="1"/>
          </p:cNvSpPr>
          <p:nvPr>
            <p:ph type="subTitle" idx="1"/>
          </p:nvPr>
        </p:nvSpPr>
        <p:spPr>
          <a:xfrm>
            <a:off x="0" y="5791200"/>
            <a:ext cx="9144000" cy="685800"/>
          </a:xfrm>
        </p:spPr>
        <p:txBody>
          <a:bodyPr>
            <a:noAutofit/>
          </a:bodyPr>
          <a:lstStyle/>
          <a:p>
            <a:pPr>
              <a:spcBef>
                <a:spcPts val="0"/>
              </a:spcBef>
            </a:pPr>
            <a:r>
              <a:rPr lang="en-US" sz="2000" dirty="0">
                <a:solidFill>
                  <a:schemeClr val="tx1"/>
                </a:solidFill>
              </a:rPr>
              <a:t>Statistics Division</a:t>
            </a:r>
          </a:p>
          <a:p>
            <a:pPr>
              <a:spcBef>
                <a:spcPts val="0"/>
              </a:spcBef>
            </a:pPr>
            <a:r>
              <a:rPr lang="en-US" sz="2000" dirty="0"/>
              <a:t>DESA, United Nations</a:t>
            </a:r>
            <a:endParaRPr lang="en-US" sz="2000" dirty="0">
              <a:solidFill>
                <a:schemeClr val="tx1"/>
              </a:solidFill>
            </a:endParaRPr>
          </a:p>
        </p:txBody>
      </p:sp>
      <p:sp>
        <p:nvSpPr>
          <p:cNvPr id="4" name="Title 1"/>
          <p:cNvSpPr txBox="1">
            <a:spLocks/>
          </p:cNvSpPr>
          <p:nvPr/>
        </p:nvSpPr>
        <p:spPr>
          <a:xfrm>
            <a:off x="457200" y="1295400"/>
            <a:ext cx="8305800" cy="1485012"/>
          </a:xfrm>
          <a:prstGeom prst="rect">
            <a:avLst/>
          </a:prstGeom>
        </p:spPr>
        <p:txBody>
          <a:bodyPr vert="horz" lIns="91440" tIns="45720" rIns="91440" bIns="45720" rtlCol="0" anchor="b">
            <a:noAutofit/>
          </a:bodyPr>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3200" b="1" dirty="0"/>
              <a:t>The methodology used for the preparation of the United Nations scale of assessments for the period 2016-2018</a:t>
            </a:r>
          </a:p>
        </p:txBody>
      </p:sp>
    </p:spTree>
    <p:extLst>
      <p:ext uri="{BB962C8B-B14F-4D97-AF65-F5344CB8AC3E}">
        <p14:creationId xmlns:p14="http://schemas.microsoft.com/office/powerpoint/2010/main" val="282864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6200"/>
            <a:ext cx="7391400" cy="838200"/>
          </a:xfrm>
        </p:spPr>
        <p:txBody>
          <a:bodyPr/>
          <a:lstStyle/>
          <a:p>
            <a:pPr algn="l"/>
            <a:r>
              <a:rPr lang="en-US" sz="2800" b="1" dirty="0">
                <a:solidFill>
                  <a:schemeClr val="bg1"/>
                </a:solidFill>
              </a:rPr>
              <a:t>Base period</a:t>
            </a:r>
            <a:endParaRPr lang="en-GB" sz="2800" b="1" dirty="0">
              <a:solidFill>
                <a:schemeClr val="bg1"/>
              </a:solidFill>
            </a:endParaRPr>
          </a:p>
        </p:txBody>
      </p:sp>
      <p:sp>
        <p:nvSpPr>
          <p:cNvPr id="6" name="Content Placeholder 5"/>
          <p:cNvSpPr>
            <a:spLocks noGrp="1"/>
          </p:cNvSpPr>
          <p:nvPr>
            <p:ph idx="1"/>
          </p:nvPr>
        </p:nvSpPr>
        <p:spPr>
          <a:xfrm>
            <a:off x="381000" y="1143000"/>
            <a:ext cx="8458200" cy="5410200"/>
          </a:xfrm>
        </p:spPr>
        <p:txBody>
          <a:bodyPr>
            <a:normAutofit lnSpcReduction="10000"/>
          </a:bodyPr>
          <a:lstStyle/>
          <a:p>
            <a:r>
              <a:rPr lang="en-US" sz="2500" dirty="0">
                <a:solidFill>
                  <a:schemeClr val="tx1">
                    <a:lumMod val="85000"/>
                    <a:lumOff val="15000"/>
                  </a:schemeClr>
                </a:solidFill>
              </a:rPr>
              <a:t>Final scale is calculated based on the arithmetic </a:t>
            </a:r>
            <a:r>
              <a:rPr lang="en-US" sz="2500" b="1" dirty="0">
                <a:solidFill>
                  <a:schemeClr val="tx1">
                    <a:lumMod val="85000"/>
                    <a:lumOff val="15000"/>
                  </a:schemeClr>
                </a:solidFill>
              </a:rPr>
              <a:t>average of scales </a:t>
            </a:r>
            <a:r>
              <a:rPr lang="en-US" sz="2500" dirty="0">
                <a:solidFill>
                  <a:schemeClr val="tx1">
                    <a:lumMod val="85000"/>
                    <a:lumOff val="15000"/>
                  </a:schemeClr>
                </a:solidFill>
              </a:rPr>
              <a:t>from the most recent </a:t>
            </a:r>
            <a:r>
              <a:rPr lang="en-US" sz="2500" b="1" dirty="0">
                <a:solidFill>
                  <a:schemeClr val="tx1">
                    <a:lumMod val="85000"/>
                    <a:lumOff val="15000"/>
                  </a:schemeClr>
                </a:solidFill>
              </a:rPr>
              <a:t>three-year </a:t>
            </a:r>
            <a:r>
              <a:rPr lang="en-US" sz="2500" dirty="0">
                <a:solidFill>
                  <a:schemeClr val="tx1">
                    <a:lumMod val="85000"/>
                    <a:lumOff val="15000"/>
                  </a:schemeClr>
                </a:solidFill>
              </a:rPr>
              <a:t>and a </a:t>
            </a:r>
            <a:r>
              <a:rPr lang="en-US" sz="2500" b="1" dirty="0">
                <a:solidFill>
                  <a:schemeClr val="tx1">
                    <a:lumMod val="85000"/>
                    <a:lumOff val="15000"/>
                  </a:schemeClr>
                </a:solidFill>
              </a:rPr>
              <a:t>six-year</a:t>
            </a:r>
            <a:r>
              <a:rPr lang="en-US" sz="2500" dirty="0">
                <a:solidFill>
                  <a:schemeClr val="tx1">
                    <a:lumMod val="85000"/>
                    <a:lumOff val="15000"/>
                  </a:schemeClr>
                </a:solidFill>
              </a:rPr>
              <a:t> base periods.</a:t>
            </a:r>
          </a:p>
          <a:p>
            <a:endParaRPr lang="en-US" sz="2500" b="1" dirty="0">
              <a:solidFill>
                <a:schemeClr val="tx1">
                  <a:lumMod val="85000"/>
                  <a:lumOff val="15000"/>
                </a:schemeClr>
              </a:solidFill>
            </a:endParaRPr>
          </a:p>
          <a:p>
            <a:endParaRPr lang="en-US" sz="2500" b="1" dirty="0">
              <a:solidFill>
                <a:schemeClr val="tx1">
                  <a:lumMod val="85000"/>
                  <a:lumOff val="15000"/>
                </a:schemeClr>
              </a:solidFill>
            </a:endParaRPr>
          </a:p>
          <a:p>
            <a:endParaRPr lang="en-US" sz="2500" b="1" dirty="0">
              <a:solidFill>
                <a:schemeClr val="tx1">
                  <a:lumMod val="85000"/>
                  <a:lumOff val="15000"/>
                </a:schemeClr>
              </a:solidFill>
            </a:endParaRPr>
          </a:p>
          <a:p>
            <a:endParaRPr lang="en-US" sz="2500" b="1" dirty="0">
              <a:solidFill>
                <a:schemeClr val="tx1">
                  <a:lumMod val="85000"/>
                  <a:lumOff val="15000"/>
                </a:schemeClr>
              </a:solidFill>
            </a:endParaRPr>
          </a:p>
          <a:p>
            <a:endParaRPr lang="en-US" sz="2500" b="1" dirty="0">
              <a:solidFill>
                <a:schemeClr val="tx1">
                  <a:lumMod val="85000"/>
                  <a:lumOff val="15000"/>
                </a:schemeClr>
              </a:solidFill>
            </a:endParaRPr>
          </a:p>
          <a:p>
            <a:endParaRPr lang="en-US" sz="2500" b="1" dirty="0">
              <a:solidFill>
                <a:schemeClr val="tx1">
                  <a:lumMod val="85000"/>
                  <a:lumOff val="15000"/>
                </a:schemeClr>
              </a:solidFill>
            </a:endParaRPr>
          </a:p>
          <a:p>
            <a:endParaRPr lang="en-US" sz="2500" b="1" dirty="0">
              <a:solidFill>
                <a:schemeClr val="tx1">
                  <a:lumMod val="85000"/>
                  <a:lumOff val="15000"/>
                </a:schemeClr>
              </a:solidFill>
            </a:endParaRPr>
          </a:p>
          <a:p>
            <a:r>
              <a:rPr lang="en-US" sz="2400" dirty="0">
                <a:latin typeface="Garamond" panose="02020404030301010803" pitchFamily="18" charset="0"/>
              </a:rPr>
              <a:t>Each of the </a:t>
            </a:r>
            <a:r>
              <a:rPr lang="en-US" sz="2400" b="1" dirty="0">
                <a:latin typeface="Garamond" panose="02020404030301010803" pitchFamily="18" charset="0"/>
              </a:rPr>
              <a:t>most recent three years receive 25 per cent of the total weight</a:t>
            </a:r>
            <a:r>
              <a:rPr lang="en-US" sz="2400" dirty="0">
                <a:latin typeface="Garamond" panose="02020404030301010803" pitchFamily="18" charset="0"/>
              </a:rPr>
              <a:t>, and each of the </a:t>
            </a:r>
            <a:r>
              <a:rPr lang="en-US" sz="2400" b="1" dirty="0">
                <a:latin typeface="Garamond" panose="02020404030301010803" pitchFamily="18" charset="0"/>
              </a:rPr>
              <a:t>remaining three years </a:t>
            </a:r>
            <a:r>
              <a:rPr lang="en-US" sz="2400" dirty="0">
                <a:latin typeface="Garamond" panose="02020404030301010803" pitchFamily="18" charset="0"/>
              </a:rPr>
              <a:t>receive about </a:t>
            </a:r>
            <a:r>
              <a:rPr lang="en-US" sz="2400" b="1" dirty="0">
                <a:latin typeface="Garamond" panose="02020404030301010803" pitchFamily="18" charset="0"/>
              </a:rPr>
              <a:t>8.3 percent of the total weight</a:t>
            </a:r>
            <a:r>
              <a:rPr lang="en-US" sz="2400" dirty="0">
                <a:latin typeface="Garamond" panose="02020404030301010803" pitchFamily="18" charset="0"/>
              </a:rPr>
              <a:t>.</a:t>
            </a:r>
            <a:endParaRPr lang="en-US" sz="2500" b="1" dirty="0">
              <a:solidFill>
                <a:schemeClr val="tx1">
                  <a:lumMod val="85000"/>
                  <a:lumOff val="15000"/>
                </a:schemeClr>
              </a:solidFill>
            </a:endParaRPr>
          </a:p>
          <a:p>
            <a:pPr marL="457200" lvl="1" indent="0">
              <a:buNone/>
            </a:pPr>
            <a:endParaRPr lang="en-US" dirty="0">
              <a:solidFill>
                <a:schemeClr val="tx1">
                  <a:lumMod val="85000"/>
                  <a:lumOff val="15000"/>
                </a:schemeClr>
              </a:solidFill>
            </a:endParaRPr>
          </a:p>
          <a:p>
            <a:pPr lvl="1"/>
            <a:endParaRPr lang="en-GB" dirty="0">
              <a:solidFill>
                <a:schemeClr val="tx1">
                  <a:lumMod val="85000"/>
                  <a:lumOff val="15000"/>
                </a:schemeClr>
              </a:solidFill>
            </a:endParaRPr>
          </a:p>
          <a:p>
            <a:endParaRPr lang="en-GB" dirty="0">
              <a:solidFill>
                <a:schemeClr val="tx1">
                  <a:lumMod val="85000"/>
                  <a:lumOff val="15000"/>
                </a:schemeClr>
              </a:solidFill>
            </a:endParaRPr>
          </a:p>
        </p:txBody>
      </p:sp>
      <p:sp>
        <p:nvSpPr>
          <p:cNvPr id="3" name="Slide Number Placeholder 2"/>
          <p:cNvSpPr>
            <a:spLocks noGrp="1"/>
          </p:cNvSpPr>
          <p:nvPr>
            <p:ph type="sldNum" sz="quarter" idx="12"/>
          </p:nvPr>
        </p:nvSpPr>
        <p:spPr/>
        <p:txBody>
          <a:bodyPr/>
          <a:lstStyle/>
          <a:p>
            <a:fld id="{6362C644-CE77-42B8-B5CD-5CB7A7CBCD84}" type="slidenum">
              <a:rPr lang="en-GB" smtClean="0"/>
              <a:t>10</a:t>
            </a:fld>
            <a:endParaRPr lang="en-GB"/>
          </a:p>
        </p:txBody>
      </p:sp>
      <p:graphicFrame>
        <p:nvGraphicFramePr>
          <p:cNvPr id="14" name="Table 13"/>
          <p:cNvGraphicFramePr>
            <a:graphicFrameLocks noGrp="1"/>
          </p:cNvGraphicFramePr>
          <p:nvPr>
            <p:extLst>
              <p:ext uri="{D42A27DB-BD31-4B8C-83A1-F6EECF244321}">
                <p14:modId xmlns:p14="http://schemas.microsoft.com/office/powerpoint/2010/main" val="1767031593"/>
              </p:ext>
            </p:extLst>
          </p:nvPr>
        </p:nvGraphicFramePr>
        <p:xfrm>
          <a:off x="838200" y="2286000"/>
          <a:ext cx="7162800" cy="2160969"/>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927100">
                  <a:extLst>
                    <a:ext uri="{9D8B030D-6E8A-4147-A177-3AD203B41FA5}">
                      <a16:colId xmlns:a16="http://schemas.microsoft.com/office/drawing/2014/main" val="20001"/>
                    </a:ext>
                  </a:extLst>
                </a:gridCol>
                <a:gridCol w="927100">
                  <a:extLst>
                    <a:ext uri="{9D8B030D-6E8A-4147-A177-3AD203B41FA5}">
                      <a16:colId xmlns:a16="http://schemas.microsoft.com/office/drawing/2014/main" val="20002"/>
                    </a:ext>
                  </a:extLst>
                </a:gridCol>
                <a:gridCol w="927100">
                  <a:extLst>
                    <a:ext uri="{9D8B030D-6E8A-4147-A177-3AD203B41FA5}">
                      <a16:colId xmlns:a16="http://schemas.microsoft.com/office/drawing/2014/main" val="20003"/>
                    </a:ext>
                  </a:extLst>
                </a:gridCol>
                <a:gridCol w="927100">
                  <a:extLst>
                    <a:ext uri="{9D8B030D-6E8A-4147-A177-3AD203B41FA5}">
                      <a16:colId xmlns:a16="http://schemas.microsoft.com/office/drawing/2014/main" val="20004"/>
                    </a:ext>
                  </a:extLst>
                </a:gridCol>
                <a:gridCol w="927100">
                  <a:extLst>
                    <a:ext uri="{9D8B030D-6E8A-4147-A177-3AD203B41FA5}">
                      <a16:colId xmlns:a16="http://schemas.microsoft.com/office/drawing/2014/main" val="20005"/>
                    </a:ext>
                  </a:extLst>
                </a:gridCol>
                <a:gridCol w="927100">
                  <a:extLst>
                    <a:ext uri="{9D8B030D-6E8A-4147-A177-3AD203B41FA5}">
                      <a16:colId xmlns:a16="http://schemas.microsoft.com/office/drawing/2014/main" val="20006"/>
                    </a:ext>
                  </a:extLst>
                </a:gridCol>
              </a:tblGrid>
              <a:tr h="609600">
                <a:tc gridSpan="7">
                  <a:txBody>
                    <a:bodyPr/>
                    <a:lstStyle/>
                    <a:p>
                      <a:pPr marL="0" marR="0" algn="ctr">
                        <a:lnSpc>
                          <a:spcPct val="115000"/>
                        </a:lnSpc>
                        <a:spcBef>
                          <a:spcPts val="0"/>
                        </a:spcBef>
                        <a:spcAft>
                          <a:spcPts val="0"/>
                        </a:spcAft>
                      </a:pPr>
                      <a:r>
                        <a:rPr lang="en-US" sz="1800" kern="1200" dirty="0">
                          <a:solidFill>
                            <a:schemeClr val="tx1"/>
                          </a:solidFill>
                          <a:effectLst/>
                        </a:rPr>
                        <a:t>Base periods for the adopted 2016-2018 scale</a:t>
                      </a:r>
                      <a:endParaRPr lang="en-GB" sz="1100" dirty="0">
                        <a:solidFill>
                          <a:schemeClr val="tx1"/>
                        </a:solidFill>
                        <a:effectLst/>
                        <a:latin typeface="Calibri"/>
                        <a:ea typeface="Calibri"/>
                        <a:cs typeface="Times New Roman"/>
                      </a:endParaRPr>
                    </a:p>
                  </a:txBody>
                  <a:tcPr>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708660">
                <a:tc>
                  <a:txBody>
                    <a:bodyPr/>
                    <a:lstStyle/>
                    <a:p>
                      <a:pPr marL="0" marR="0" algn="ctr">
                        <a:lnSpc>
                          <a:spcPct val="115000"/>
                        </a:lnSpc>
                        <a:spcBef>
                          <a:spcPts val="0"/>
                        </a:spcBef>
                        <a:spcAft>
                          <a:spcPts val="0"/>
                        </a:spcAft>
                      </a:pPr>
                      <a:r>
                        <a:rPr lang="en-US" sz="2000" i="1" kern="1200" dirty="0">
                          <a:effectLst/>
                        </a:rPr>
                        <a:t>Six-year base period </a:t>
                      </a:r>
                      <a:endParaRPr lang="en-GB" sz="1100" i="1" dirty="0">
                        <a:effectLst/>
                        <a:latin typeface="Calibri"/>
                        <a:ea typeface="Calibri"/>
                        <a:cs typeface="Times New Roman"/>
                      </a:endParaRPr>
                    </a:p>
                  </a:txBody>
                  <a:tcPr anchor="ctr">
                    <a:noFill/>
                  </a:tcPr>
                </a:tc>
                <a:tc>
                  <a:txBody>
                    <a:bodyPr/>
                    <a:lstStyle/>
                    <a:p>
                      <a:pPr algn="ctr">
                        <a:lnSpc>
                          <a:spcPct val="115000"/>
                        </a:lnSpc>
                      </a:pPr>
                      <a:r>
                        <a:rPr lang="en-US" sz="1600" b="1" dirty="0">
                          <a:effectLst/>
                          <a:latin typeface="+mj-lt"/>
                        </a:rPr>
                        <a:t>2008</a:t>
                      </a:r>
                      <a:endParaRPr lang="en-GB" sz="1600" b="1" dirty="0">
                        <a:effectLst/>
                        <a:latin typeface="+mj-lt"/>
                      </a:endParaRPr>
                    </a:p>
                  </a:txBody>
                  <a:tcPr anchor="ctr">
                    <a:solidFill>
                      <a:schemeClr val="accent1">
                        <a:lumMod val="40000"/>
                        <a:lumOff val="60000"/>
                      </a:schemeClr>
                    </a:solidFill>
                  </a:tcPr>
                </a:tc>
                <a:tc>
                  <a:txBody>
                    <a:bodyPr/>
                    <a:lstStyle/>
                    <a:p>
                      <a:pPr algn="ctr">
                        <a:lnSpc>
                          <a:spcPct val="115000"/>
                        </a:lnSpc>
                      </a:pPr>
                      <a:r>
                        <a:rPr lang="en-US" sz="1600" b="1" dirty="0">
                          <a:effectLst/>
                          <a:latin typeface="+mj-lt"/>
                        </a:rPr>
                        <a:t>2009</a:t>
                      </a:r>
                      <a:endParaRPr lang="en-GB" sz="1600" b="1" dirty="0">
                        <a:effectLst/>
                        <a:latin typeface="+mj-lt"/>
                      </a:endParaRPr>
                    </a:p>
                  </a:txBody>
                  <a:tcPr anchor="ctr">
                    <a:solidFill>
                      <a:schemeClr val="accent1">
                        <a:lumMod val="40000"/>
                        <a:lumOff val="60000"/>
                      </a:schemeClr>
                    </a:solidFill>
                  </a:tcPr>
                </a:tc>
                <a:tc>
                  <a:txBody>
                    <a:bodyPr/>
                    <a:lstStyle/>
                    <a:p>
                      <a:pPr algn="ctr">
                        <a:lnSpc>
                          <a:spcPct val="115000"/>
                        </a:lnSpc>
                      </a:pPr>
                      <a:r>
                        <a:rPr lang="en-US" sz="1600" b="1" dirty="0">
                          <a:effectLst/>
                          <a:latin typeface="+mj-lt"/>
                        </a:rPr>
                        <a:t>2010</a:t>
                      </a:r>
                      <a:endParaRPr lang="en-GB" sz="1600" b="1" dirty="0">
                        <a:effectLst/>
                        <a:latin typeface="+mj-lt"/>
                      </a:endParaRPr>
                    </a:p>
                  </a:txBody>
                  <a:tcPr anchor="ctr">
                    <a:solidFill>
                      <a:schemeClr val="accent1">
                        <a:lumMod val="40000"/>
                        <a:lumOff val="60000"/>
                      </a:schemeClr>
                    </a:solidFill>
                  </a:tcPr>
                </a:tc>
                <a:tc>
                  <a:txBody>
                    <a:bodyPr/>
                    <a:lstStyle/>
                    <a:p>
                      <a:pPr algn="ctr">
                        <a:lnSpc>
                          <a:spcPct val="115000"/>
                        </a:lnSpc>
                      </a:pPr>
                      <a:r>
                        <a:rPr lang="en-US" sz="1600" b="1" dirty="0">
                          <a:effectLst/>
                          <a:latin typeface="+mj-lt"/>
                        </a:rPr>
                        <a:t>2011</a:t>
                      </a:r>
                      <a:endParaRPr lang="en-GB" sz="1600" b="1" dirty="0">
                        <a:effectLst/>
                        <a:latin typeface="+mj-lt"/>
                      </a:endParaRPr>
                    </a:p>
                  </a:txBody>
                  <a:tcPr anchor="ctr">
                    <a:solidFill>
                      <a:schemeClr val="accent1">
                        <a:lumMod val="40000"/>
                        <a:lumOff val="60000"/>
                      </a:schemeClr>
                    </a:solidFill>
                  </a:tcPr>
                </a:tc>
                <a:tc>
                  <a:txBody>
                    <a:bodyPr/>
                    <a:lstStyle/>
                    <a:p>
                      <a:pPr algn="ctr">
                        <a:lnSpc>
                          <a:spcPct val="115000"/>
                        </a:lnSpc>
                      </a:pPr>
                      <a:r>
                        <a:rPr lang="en-US" sz="1600" b="1" dirty="0">
                          <a:effectLst/>
                          <a:latin typeface="+mj-lt"/>
                        </a:rPr>
                        <a:t>2012</a:t>
                      </a:r>
                      <a:endParaRPr lang="en-GB" sz="1600" b="1" dirty="0">
                        <a:effectLst/>
                        <a:latin typeface="+mj-lt"/>
                      </a:endParaRPr>
                    </a:p>
                  </a:txBody>
                  <a:tcPr anchor="ctr">
                    <a:solidFill>
                      <a:schemeClr val="accent1">
                        <a:lumMod val="40000"/>
                        <a:lumOff val="60000"/>
                      </a:schemeClr>
                    </a:solidFill>
                  </a:tcPr>
                </a:tc>
                <a:tc>
                  <a:txBody>
                    <a:bodyPr/>
                    <a:lstStyle/>
                    <a:p>
                      <a:pPr algn="ctr">
                        <a:lnSpc>
                          <a:spcPct val="115000"/>
                        </a:lnSpc>
                      </a:pPr>
                      <a:r>
                        <a:rPr lang="en-US" sz="1600" b="1" dirty="0">
                          <a:effectLst/>
                          <a:latin typeface="+mj-lt"/>
                        </a:rPr>
                        <a:t>2013</a:t>
                      </a:r>
                      <a:endParaRPr lang="en-GB" sz="1600" b="1" dirty="0">
                        <a:effectLst/>
                        <a:latin typeface="+mj-lt"/>
                      </a:endParaRPr>
                    </a:p>
                  </a:txBody>
                  <a:tcPr anchor="ctr">
                    <a:solidFill>
                      <a:schemeClr val="accent1">
                        <a:lumMod val="40000"/>
                        <a:lumOff val="60000"/>
                      </a:schemeClr>
                    </a:solidFill>
                  </a:tcPr>
                </a:tc>
                <a:extLst>
                  <a:ext uri="{0D108BD9-81ED-4DB2-BD59-A6C34878D82A}">
                    <a16:rowId xmlns:a16="http://schemas.microsoft.com/office/drawing/2014/main" val="10001"/>
                  </a:ext>
                </a:extLst>
              </a:tr>
              <a:tr h="708660">
                <a:tc>
                  <a:txBody>
                    <a:bodyPr/>
                    <a:lstStyle/>
                    <a:p>
                      <a:pPr marL="0" marR="0" algn="ctr">
                        <a:lnSpc>
                          <a:spcPct val="115000"/>
                        </a:lnSpc>
                        <a:spcBef>
                          <a:spcPts val="0"/>
                        </a:spcBef>
                        <a:spcAft>
                          <a:spcPts val="0"/>
                        </a:spcAft>
                      </a:pPr>
                      <a:r>
                        <a:rPr lang="en-GB" sz="2000" i="1" kern="1200" dirty="0">
                          <a:solidFill>
                            <a:schemeClr val="dk1"/>
                          </a:solidFill>
                          <a:effectLst/>
                          <a:latin typeface="+mn-lt"/>
                          <a:ea typeface="+mn-ea"/>
                          <a:cs typeface="+mn-cs"/>
                        </a:rPr>
                        <a:t>Three-year base period </a:t>
                      </a:r>
                    </a:p>
                  </a:txBody>
                  <a:tcPr anchor="ctr">
                    <a:noFill/>
                  </a:tcPr>
                </a:tc>
                <a:tc>
                  <a:txBody>
                    <a:bodyPr/>
                    <a:lstStyle/>
                    <a:p>
                      <a:pPr algn="ctr">
                        <a:lnSpc>
                          <a:spcPct val="115000"/>
                        </a:lnSpc>
                      </a:pPr>
                      <a:endParaRPr lang="en-GB" sz="1600" b="1" dirty="0">
                        <a:effectLst/>
                        <a:latin typeface="+mj-lt"/>
                      </a:endParaRPr>
                    </a:p>
                  </a:txBody>
                  <a:tcPr anchor="ctr">
                    <a:noFill/>
                  </a:tcPr>
                </a:tc>
                <a:tc>
                  <a:txBody>
                    <a:bodyPr/>
                    <a:lstStyle/>
                    <a:p>
                      <a:pPr algn="ctr">
                        <a:lnSpc>
                          <a:spcPct val="115000"/>
                        </a:lnSpc>
                      </a:pPr>
                      <a:endParaRPr lang="en-GB" sz="1600" b="1" dirty="0">
                        <a:effectLst/>
                        <a:latin typeface="+mj-lt"/>
                      </a:endParaRPr>
                    </a:p>
                  </a:txBody>
                  <a:tcPr anchor="ctr">
                    <a:noFill/>
                  </a:tcPr>
                </a:tc>
                <a:tc>
                  <a:txBody>
                    <a:bodyPr/>
                    <a:lstStyle/>
                    <a:p>
                      <a:pPr algn="ctr">
                        <a:lnSpc>
                          <a:spcPct val="115000"/>
                        </a:lnSpc>
                      </a:pPr>
                      <a:endParaRPr lang="en-GB" sz="1600" b="1" dirty="0">
                        <a:effectLst/>
                        <a:latin typeface="+mj-lt"/>
                      </a:endParaRPr>
                    </a:p>
                  </a:txBody>
                  <a:tcPr anchor="ctr">
                    <a:noFill/>
                  </a:tcPr>
                </a:tc>
                <a:tc>
                  <a:txBody>
                    <a:bodyPr/>
                    <a:lstStyle/>
                    <a:p>
                      <a:pPr algn="ctr">
                        <a:lnSpc>
                          <a:spcPct val="115000"/>
                        </a:lnSpc>
                      </a:pPr>
                      <a:r>
                        <a:rPr lang="en-US" sz="1600" b="1" dirty="0">
                          <a:effectLst/>
                          <a:latin typeface="+mj-lt"/>
                        </a:rPr>
                        <a:t>2011</a:t>
                      </a:r>
                      <a:endParaRPr lang="en-GB" sz="1600" b="1" dirty="0">
                        <a:effectLst/>
                        <a:latin typeface="+mj-lt"/>
                      </a:endParaRPr>
                    </a:p>
                  </a:txBody>
                  <a:tcPr anchor="ctr">
                    <a:solidFill>
                      <a:schemeClr val="accent3">
                        <a:lumMod val="60000"/>
                        <a:lumOff val="40000"/>
                      </a:schemeClr>
                    </a:solidFill>
                  </a:tcPr>
                </a:tc>
                <a:tc>
                  <a:txBody>
                    <a:bodyPr/>
                    <a:lstStyle/>
                    <a:p>
                      <a:pPr algn="ctr">
                        <a:lnSpc>
                          <a:spcPct val="115000"/>
                        </a:lnSpc>
                      </a:pPr>
                      <a:r>
                        <a:rPr lang="en-US" sz="1600" b="1" dirty="0">
                          <a:effectLst/>
                          <a:latin typeface="+mj-lt"/>
                        </a:rPr>
                        <a:t>2012</a:t>
                      </a:r>
                      <a:endParaRPr lang="en-GB" sz="1600" b="1" dirty="0">
                        <a:effectLst/>
                        <a:latin typeface="+mj-lt"/>
                      </a:endParaRPr>
                    </a:p>
                  </a:txBody>
                  <a:tcPr anchor="ctr">
                    <a:solidFill>
                      <a:schemeClr val="accent3">
                        <a:lumMod val="60000"/>
                        <a:lumOff val="40000"/>
                      </a:schemeClr>
                    </a:solidFill>
                  </a:tcPr>
                </a:tc>
                <a:tc>
                  <a:txBody>
                    <a:bodyPr/>
                    <a:lstStyle/>
                    <a:p>
                      <a:pPr algn="ctr">
                        <a:lnSpc>
                          <a:spcPct val="115000"/>
                        </a:lnSpc>
                      </a:pPr>
                      <a:r>
                        <a:rPr lang="en-US" sz="1600" b="1" dirty="0">
                          <a:effectLst/>
                          <a:latin typeface="+mj-lt"/>
                        </a:rPr>
                        <a:t>2013</a:t>
                      </a:r>
                      <a:endParaRPr lang="en-GB" sz="1600" b="1" dirty="0">
                        <a:effectLst/>
                        <a:latin typeface="+mj-lt"/>
                      </a:endParaRPr>
                    </a:p>
                  </a:txBody>
                  <a:tcPr anchor="ctr">
                    <a:solidFill>
                      <a:schemeClr val="accent3">
                        <a:lumMod val="60000"/>
                        <a:lumOff val="40000"/>
                      </a:schemeClr>
                    </a:solidFill>
                  </a:tcPr>
                </a:tc>
                <a:extLst>
                  <a:ext uri="{0D108BD9-81ED-4DB2-BD59-A6C34878D82A}">
                    <a16:rowId xmlns:a16="http://schemas.microsoft.com/office/drawing/2014/main" val="10002"/>
                  </a:ext>
                </a:extLst>
              </a:tr>
            </a:tbl>
          </a:graphicData>
        </a:graphic>
      </p:graphicFrame>
      <p:sp>
        <p:nvSpPr>
          <p:cNvPr id="15" name="Oval 14"/>
          <p:cNvSpPr/>
          <p:nvPr/>
        </p:nvSpPr>
        <p:spPr bwMode="auto">
          <a:xfrm>
            <a:off x="5105400" y="2667000"/>
            <a:ext cx="3124200" cy="2143185"/>
          </a:xfrm>
          <a:prstGeom prst="ellipse">
            <a:avLst/>
          </a:prstGeom>
          <a:noFill/>
          <a:ln w="28575" cap="flat" cmpd="sng" algn="ctr">
            <a:solidFill>
              <a:schemeClr val="tx2"/>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422610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6200"/>
            <a:ext cx="7391400" cy="838200"/>
          </a:xfrm>
        </p:spPr>
        <p:txBody>
          <a:bodyPr/>
          <a:lstStyle/>
          <a:p>
            <a:pPr algn="l"/>
            <a:r>
              <a:rPr lang="en-US" sz="2800" b="1" dirty="0">
                <a:solidFill>
                  <a:schemeClr val="bg1"/>
                </a:solidFill>
              </a:rPr>
              <a:t>Debt burden adjustment</a:t>
            </a:r>
            <a:endParaRPr lang="en-GB" sz="2800" b="1" dirty="0">
              <a:solidFill>
                <a:schemeClr val="bg1"/>
              </a:solidFill>
            </a:endParaRPr>
          </a:p>
        </p:txBody>
      </p:sp>
      <p:sp>
        <p:nvSpPr>
          <p:cNvPr id="6" name="Content Placeholder 5"/>
          <p:cNvSpPr>
            <a:spLocks noGrp="1"/>
          </p:cNvSpPr>
          <p:nvPr>
            <p:ph idx="1"/>
          </p:nvPr>
        </p:nvSpPr>
        <p:spPr>
          <a:xfrm>
            <a:off x="304800" y="1295400"/>
            <a:ext cx="8458200" cy="5334000"/>
          </a:xfrm>
        </p:spPr>
        <p:txBody>
          <a:bodyPr>
            <a:normAutofit/>
          </a:bodyPr>
          <a:lstStyle/>
          <a:p>
            <a:pPr>
              <a:spcAft>
                <a:spcPts val="1200"/>
              </a:spcAft>
            </a:pPr>
            <a:r>
              <a:rPr lang="en-US" sz="2600" dirty="0"/>
              <a:t>Debt burden adjustment (DBA) is an element of the methodology to </a:t>
            </a:r>
            <a:r>
              <a:rPr lang="en-US" sz="2600" b="1" dirty="0"/>
              <a:t>relieve the impact of the repayment </a:t>
            </a:r>
            <a:r>
              <a:rPr lang="en-US" sz="2600" dirty="0"/>
              <a:t>of external debt on the capacity to pay.</a:t>
            </a:r>
          </a:p>
          <a:p>
            <a:pPr>
              <a:spcAft>
                <a:spcPts val="1200"/>
              </a:spcAft>
            </a:pPr>
            <a:r>
              <a:rPr lang="en-US" sz="2600" dirty="0"/>
              <a:t>The DBA is applied to MS with a per capita GNI below the World Bank threshold for high-income economies.</a:t>
            </a:r>
          </a:p>
          <a:p>
            <a:pPr>
              <a:spcAft>
                <a:spcPts val="1200"/>
              </a:spcAft>
            </a:pPr>
            <a:r>
              <a:rPr lang="en-US" sz="2600" dirty="0"/>
              <a:t>Since interest payments are already accounted for in the GNI, </a:t>
            </a:r>
            <a:r>
              <a:rPr lang="en-US" sz="2600" b="1" dirty="0"/>
              <a:t>only principal payments </a:t>
            </a:r>
            <a:r>
              <a:rPr lang="en-US" sz="2600" dirty="0"/>
              <a:t>on external debt are deducted from GNI. </a:t>
            </a:r>
          </a:p>
          <a:p>
            <a:pPr>
              <a:spcAft>
                <a:spcPts val="1200"/>
              </a:spcAft>
            </a:pPr>
            <a:r>
              <a:rPr lang="en-US" sz="2600" b="1" dirty="0"/>
              <a:t>Indirect redistribution</a:t>
            </a:r>
            <a:r>
              <a:rPr lang="en-US" sz="2600" dirty="0"/>
              <a:t>: new GNI shares are based on the debt-adjusted GNI (</a:t>
            </a:r>
            <a:r>
              <a:rPr lang="en-US" sz="2600" dirty="0" err="1"/>
              <a:t>GNI</a:t>
            </a:r>
            <a:r>
              <a:rPr lang="en-US" sz="2600" baseline="-25000" dirty="0" err="1"/>
              <a:t>da</a:t>
            </a:r>
            <a:r>
              <a:rPr lang="en-US" sz="2600" baseline="-25000" dirty="0"/>
              <a:t> </a:t>
            </a:r>
            <a:r>
              <a:rPr lang="en-US" sz="2600" dirty="0"/>
              <a:t>).</a:t>
            </a:r>
          </a:p>
        </p:txBody>
      </p:sp>
      <p:sp>
        <p:nvSpPr>
          <p:cNvPr id="3" name="Slide Number Placeholder 2"/>
          <p:cNvSpPr>
            <a:spLocks noGrp="1"/>
          </p:cNvSpPr>
          <p:nvPr>
            <p:ph type="sldNum" sz="quarter" idx="12"/>
          </p:nvPr>
        </p:nvSpPr>
        <p:spPr/>
        <p:txBody>
          <a:bodyPr/>
          <a:lstStyle/>
          <a:p>
            <a:fld id="{6362C644-CE77-42B8-B5CD-5CB7A7CBCD84}" type="slidenum">
              <a:rPr lang="en-GB" smtClean="0"/>
              <a:t>11</a:t>
            </a:fld>
            <a:endParaRPr lang="en-GB"/>
          </a:p>
        </p:txBody>
      </p:sp>
    </p:spTree>
    <p:extLst>
      <p:ext uri="{BB962C8B-B14F-4D97-AF65-F5344CB8AC3E}">
        <p14:creationId xmlns:p14="http://schemas.microsoft.com/office/powerpoint/2010/main" val="2363739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0633"/>
            <a:ext cx="7772401" cy="772633"/>
          </a:xfrm>
        </p:spPr>
        <p:txBody>
          <a:bodyPr/>
          <a:lstStyle/>
          <a:p>
            <a:pPr algn="l">
              <a:lnSpc>
                <a:spcPct val="100000"/>
              </a:lnSpc>
            </a:pPr>
            <a:r>
              <a:rPr lang="en-US" sz="2600" b="1" dirty="0">
                <a:solidFill>
                  <a:schemeClr val="bg1"/>
                </a:solidFill>
                <a:latin typeface="Garamond" panose="02020404030301010803" pitchFamily="18" charset="0"/>
              </a:rPr>
              <a:t>Debt burden adjustment</a:t>
            </a:r>
            <a:endParaRPr lang="en-GB" sz="2600" b="1" dirty="0">
              <a:solidFill>
                <a:schemeClr val="bg1"/>
              </a:solidFill>
              <a:latin typeface="Garamond" panose="02020404030301010803" pitchFamily="18" charset="0"/>
            </a:endParaRPr>
          </a:p>
        </p:txBody>
      </p:sp>
      <p:sp>
        <p:nvSpPr>
          <p:cNvPr id="3" name="Slide Number Placeholder 2"/>
          <p:cNvSpPr>
            <a:spLocks noGrp="1"/>
          </p:cNvSpPr>
          <p:nvPr>
            <p:ph type="sldNum" sz="quarter" idx="12"/>
          </p:nvPr>
        </p:nvSpPr>
        <p:spPr/>
        <p:txBody>
          <a:bodyPr/>
          <a:lstStyle/>
          <a:p>
            <a:fld id="{6362C644-CE77-42B8-B5CD-5CB7A7CBCD84}" type="slidenum">
              <a:rPr lang="en-GB" smtClean="0"/>
              <a:t>12</a:t>
            </a:fld>
            <a:endParaRPr lang="en-GB"/>
          </a:p>
        </p:txBody>
      </p:sp>
      <p:graphicFrame>
        <p:nvGraphicFramePr>
          <p:cNvPr id="4" name="Table 3"/>
          <p:cNvGraphicFramePr>
            <a:graphicFrameLocks noGrp="1"/>
          </p:cNvGraphicFramePr>
          <p:nvPr>
            <p:extLst>
              <p:ext uri="{D42A27DB-BD31-4B8C-83A1-F6EECF244321}">
                <p14:modId xmlns:p14="http://schemas.microsoft.com/office/powerpoint/2010/main" val="88012916"/>
              </p:ext>
            </p:extLst>
          </p:nvPr>
        </p:nvGraphicFramePr>
        <p:xfrm>
          <a:off x="3200400" y="3124200"/>
          <a:ext cx="5220586" cy="3420019"/>
        </p:xfrm>
        <a:graphic>
          <a:graphicData uri="http://schemas.openxmlformats.org/drawingml/2006/table">
            <a:tbl>
              <a:tblPr firstRow="1" bandRow="1">
                <a:tableStyleId>{5C22544A-7EE6-4342-B048-85BDC9FD1C3A}</a:tableStyleId>
              </a:tblPr>
              <a:tblGrid>
                <a:gridCol w="1299594">
                  <a:extLst>
                    <a:ext uri="{9D8B030D-6E8A-4147-A177-3AD203B41FA5}">
                      <a16:colId xmlns:a16="http://schemas.microsoft.com/office/drawing/2014/main" val="20000"/>
                    </a:ext>
                  </a:extLst>
                </a:gridCol>
                <a:gridCol w="3920992">
                  <a:extLst>
                    <a:ext uri="{9D8B030D-6E8A-4147-A177-3AD203B41FA5}">
                      <a16:colId xmlns:a16="http://schemas.microsoft.com/office/drawing/2014/main" val="20001"/>
                    </a:ext>
                  </a:extLst>
                </a:gridCol>
              </a:tblGrid>
              <a:tr h="366801">
                <a:tc>
                  <a:txBody>
                    <a:bodyPr/>
                    <a:lstStyle/>
                    <a:p>
                      <a:endParaRPr lang="en-GB"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5">
                  <a:txBody>
                    <a:bodyPr/>
                    <a:lstStyle/>
                    <a:p>
                      <a:endParaRPr lang="en-GB" sz="20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66801">
                <a:tc>
                  <a:txBody>
                    <a:bodyPr/>
                    <a:lstStyle/>
                    <a:p>
                      <a:endParaRPr lang="en-GB"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endParaRPr lang="en-GB"/>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66801">
                <a:tc>
                  <a:txBody>
                    <a:bodyPr/>
                    <a:lstStyle/>
                    <a:p>
                      <a:endParaRPr lang="en-GB"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66801">
                <a:tc>
                  <a:txBody>
                    <a:bodyPr/>
                    <a:lstStyle/>
                    <a:p>
                      <a:pPr marL="0" algn="ctr" defTabSz="914400" rtl="0" eaLnBrk="1" latinLnBrk="0" hangingPunct="1"/>
                      <a:endParaRPr lang="en-GB" sz="2000" kern="1200" dirty="0">
                        <a:solidFill>
                          <a:schemeClr val="bg1">
                            <a:lumMod val="95000"/>
                          </a:schemeClr>
                        </a:solidFill>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366801">
                <a:tc>
                  <a:txBody>
                    <a:bodyPr/>
                    <a:lstStyle/>
                    <a:p>
                      <a:endParaRPr lang="en-GB"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366801">
                <a:tc>
                  <a:txBody>
                    <a:bodyPr/>
                    <a:lstStyle/>
                    <a:p>
                      <a:endParaRPr lang="en-GB"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12534">
                <a:tc>
                  <a:txBody>
                    <a:bodyPr/>
                    <a:lstStyle/>
                    <a:p>
                      <a:endParaRPr lang="en-GB"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81000">
                <a:tc>
                  <a:txBody>
                    <a:bodyPr/>
                    <a:lstStyle/>
                    <a:p>
                      <a:pPr algn="ctr"/>
                      <a:endParaRPr lang="en-GB" sz="2000" b="1" dirty="0">
                        <a:solidFill>
                          <a:srgbClr val="FFC000"/>
                        </a:solidFill>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rowSpan="2">
                  <a:txBody>
                    <a:bodyPr/>
                    <a:lstStyle/>
                    <a:p>
                      <a:r>
                        <a:rPr lang="en-US" sz="2000" b="1" dirty="0">
                          <a:solidFill>
                            <a:schemeClr val="tx2"/>
                          </a:solidFill>
                        </a:rPr>
                        <a:t>          </a:t>
                      </a:r>
                      <a:endParaRPr lang="en-GB" sz="2000" b="1"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81000">
                <a:tc>
                  <a:txBody>
                    <a:bodyPr/>
                    <a:lstStyle/>
                    <a:p>
                      <a:pPr algn="ctr"/>
                      <a:endParaRPr lang="en-GB" sz="1400" b="1" dirty="0">
                        <a:solidFill>
                          <a:srgbClr val="FFC000"/>
                        </a:solidFill>
                      </a:endParaRPr>
                    </a:p>
                  </a:txBody>
                  <a:tcPr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vMerge="1">
                  <a:txBody>
                    <a:bodyPr/>
                    <a:lstStyle/>
                    <a:p>
                      <a:endParaRPr lang="en-GB" sz="2000" b="1"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14125110"/>
              </p:ext>
            </p:extLst>
          </p:nvPr>
        </p:nvGraphicFramePr>
        <p:xfrm>
          <a:off x="215752" y="3413760"/>
          <a:ext cx="2241698" cy="2834640"/>
        </p:xfrm>
        <a:graphic>
          <a:graphicData uri="http://schemas.openxmlformats.org/drawingml/2006/table">
            <a:tbl>
              <a:tblPr/>
              <a:tblGrid>
                <a:gridCol w="2241698">
                  <a:extLst>
                    <a:ext uri="{9D8B030D-6E8A-4147-A177-3AD203B41FA5}">
                      <a16:colId xmlns:a16="http://schemas.microsoft.com/office/drawing/2014/main" val="20000"/>
                    </a:ext>
                  </a:extLst>
                </a:gridCol>
              </a:tblGrid>
              <a:tr h="2834640">
                <a:tc>
                  <a:txBody>
                    <a:bodyPr/>
                    <a:lstStyle/>
                    <a:p>
                      <a:pPr algn="l"/>
                      <a:endParaRPr lang="en-US" sz="2000" b="1" i="0" dirty="0">
                        <a:solidFill>
                          <a:schemeClr val="tx1"/>
                        </a:solidFill>
                      </a:endParaRPr>
                    </a:p>
                    <a:p>
                      <a:pPr algn="l"/>
                      <a:endParaRPr lang="en-US" sz="2000" b="1" i="0" dirty="0">
                        <a:solidFill>
                          <a:schemeClr val="tx1"/>
                        </a:solidFill>
                      </a:endParaRPr>
                    </a:p>
                    <a:p>
                      <a:pPr algn="l"/>
                      <a:endParaRPr lang="en-US" sz="2000" b="1" i="0" dirty="0">
                        <a:solidFill>
                          <a:schemeClr val="tx1"/>
                        </a:solidFill>
                      </a:endParaRPr>
                    </a:p>
                    <a:p>
                      <a:pPr algn="l"/>
                      <a:r>
                        <a:rPr lang="en-US" sz="2000" b="1" i="0" dirty="0">
                          <a:solidFill>
                            <a:schemeClr val="tx1"/>
                          </a:solidFill>
                        </a:rPr>
                        <a:t>Total external</a:t>
                      </a:r>
                      <a:r>
                        <a:rPr lang="en-US" sz="2000" b="1" i="0" baseline="0" dirty="0">
                          <a:solidFill>
                            <a:schemeClr val="tx1"/>
                          </a:solidFill>
                        </a:rPr>
                        <a:t> debt stock</a:t>
                      </a:r>
                    </a:p>
                    <a:p>
                      <a:pPr algn="l"/>
                      <a:endParaRPr lang="en-US" sz="2000" b="1" i="0" baseline="0" dirty="0">
                        <a:solidFill>
                          <a:schemeClr val="tx1"/>
                        </a:solidFill>
                      </a:endParaRPr>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8" name="TextBox 7"/>
          <p:cNvSpPr txBox="1"/>
          <p:nvPr/>
        </p:nvSpPr>
        <p:spPr>
          <a:xfrm>
            <a:off x="533400" y="1248995"/>
            <a:ext cx="8305800" cy="1231106"/>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2300" dirty="0"/>
              <a:t>DBA is based on a proportion of the total external debt stock of the MS concerned </a:t>
            </a:r>
            <a:r>
              <a:rPr lang="en-US" sz="2300" dirty="0">
                <a:sym typeface="Wingdings" panose="05000000000000000000" pitchFamily="2" charset="2"/>
              </a:rPr>
              <a:t> </a:t>
            </a:r>
            <a:r>
              <a:rPr lang="en-US" sz="2300" b="1" dirty="0">
                <a:sym typeface="Wingdings" panose="05000000000000000000" pitchFamily="2" charset="2"/>
              </a:rPr>
              <a:t>debt stock approach</a:t>
            </a:r>
            <a:r>
              <a:rPr lang="en-US" sz="2300" dirty="0">
                <a:sym typeface="Wingdings" panose="05000000000000000000" pitchFamily="2" charset="2"/>
              </a:rPr>
              <a:t>.</a:t>
            </a:r>
            <a:endParaRPr lang="en-US" sz="2300" dirty="0"/>
          </a:p>
          <a:p>
            <a:pPr marL="285750" indent="-285750">
              <a:buFont typeface="Arial" panose="020B0604020202020204" pitchFamily="34" charset="0"/>
              <a:buChar char="•"/>
            </a:pPr>
            <a:r>
              <a:rPr lang="en-US" sz="2300" dirty="0"/>
              <a:t>It is assumed that external debt is repaid over a period of 8 years.</a:t>
            </a:r>
            <a:endParaRPr lang="en-GB" sz="2300" dirty="0"/>
          </a:p>
        </p:txBody>
      </p:sp>
      <p:sp>
        <p:nvSpPr>
          <p:cNvPr id="9" name="Left Brace 8"/>
          <p:cNvSpPr/>
          <p:nvPr/>
        </p:nvSpPr>
        <p:spPr>
          <a:xfrm>
            <a:off x="2438400" y="3094396"/>
            <a:ext cx="640080" cy="3077803"/>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b="1" dirty="0">
              <a:ln w="38100">
                <a:solidFill>
                  <a:schemeClr val="tx1"/>
                </a:solidFill>
              </a:ln>
            </a:endParaRPr>
          </a:p>
        </p:txBody>
      </p:sp>
      <p:sp>
        <p:nvSpPr>
          <p:cNvPr id="6" name="Right Brace 5"/>
          <p:cNvSpPr/>
          <p:nvPr/>
        </p:nvSpPr>
        <p:spPr bwMode="auto">
          <a:xfrm>
            <a:off x="4572000" y="3094396"/>
            <a:ext cx="381000" cy="2696804"/>
          </a:xfrm>
          <a:prstGeom prst="rightBrace">
            <a:avLst/>
          </a:prstGeom>
          <a:noFill/>
          <a:ln w="25400" cap="flat" cmpd="sng" algn="ctr">
            <a:solidFill>
              <a:schemeClr val="accent1">
                <a:lumMod val="7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
        <p:nvSpPr>
          <p:cNvPr id="11" name="Right Brace 10"/>
          <p:cNvSpPr/>
          <p:nvPr/>
        </p:nvSpPr>
        <p:spPr bwMode="auto">
          <a:xfrm>
            <a:off x="4572000" y="5805055"/>
            <a:ext cx="381000" cy="304800"/>
          </a:xfrm>
          <a:prstGeom prst="rightBrace">
            <a:avLst/>
          </a:prstGeom>
          <a:noFill/>
          <a:ln w="25400" cap="flat" cmpd="sng" algn="ctr">
            <a:solidFill>
              <a:schemeClr val="accent1">
                <a:lumMod val="7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
        <p:nvSpPr>
          <p:cNvPr id="7" name="TextBox 6"/>
          <p:cNvSpPr txBox="1"/>
          <p:nvPr/>
        </p:nvSpPr>
        <p:spPr>
          <a:xfrm>
            <a:off x="4950691" y="4263965"/>
            <a:ext cx="763351" cy="369332"/>
          </a:xfrm>
          <a:prstGeom prst="rect">
            <a:avLst/>
          </a:prstGeom>
          <a:noFill/>
        </p:spPr>
        <p:txBody>
          <a:bodyPr wrap="none" rtlCol="0">
            <a:spAutoFit/>
          </a:bodyPr>
          <a:lstStyle/>
          <a:p>
            <a:r>
              <a:rPr lang="en-US" b="1" dirty="0">
                <a:solidFill>
                  <a:schemeClr val="tx2"/>
                </a:solidFill>
              </a:rPr>
              <a:t>87.5%</a:t>
            </a:r>
            <a:endParaRPr lang="en-GB" b="1" dirty="0">
              <a:solidFill>
                <a:schemeClr val="tx2"/>
              </a:solidFill>
            </a:endParaRPr>
          </a:p>
        </p:txBody>
      </p:sp>
      <p:sp>
        <p:nvSpPr>
          <p:cNvPr id="12" name="TextBox 11"/>
          <p:cNvSpPr txBox="1"/>
          <p:nvPr/>
        </p:nvSpPr>
        <p:spPr>
          <a:xfrm>
            <a:off x="4953000" y="5755912"/>
            <a:ext cx="4230645" cy="677108"/>
          </a:xfrm>
          <a:prstGeom prst="rect">
            <a:avLst/>
          </a:prstGeom>
          <a:noFill/>
        </p:spPr>
        <p:txBody>
          <a:bodyPr wrap="none" rtlCol="0">
            <a:spAutoFit/>
          </a:bodyPr>
          <a:lstStyle/>
          <a:p>
            <a:r>
              <a:rPr lang="en-US" b="1" dirty="0">
                <a:solidFill>
                  <a:schemeClr val="tx2"/>
                </a:solidFill>
              </a:rPr>
              <a:t>12.5%  DBA: amount deducted from GNI</a:t>
            </a:r>
            <a:endParaRPr lang="en-GB" b="1" dirty="0">
              <a:solidFill>
                <a:schemeClr val="tx2"/>
              </a:solidFill>
            </a:endParaRPr>
          </a:p>
          <a:p>
            <a:endParaRPr lang="en-GB" sz="2000" b="1" dirty="0">
              <a:solidFill>
                <a:schemeClr val="tx2"/>
              </a:solidFill>
            </a:endParaRPr>
          </a:p>
        </p:txBody>
      </p:sp>
    </p:spTree>
    <p:extLst>
      <p:ext uri="{BB962C8B-B14F-4D97-AF65-F5344CB8AC3E}">
        <p14:creationId xmlns:p14="http://schemas.microsoft.com/office/powerpoint/2010/main" val="931117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76200"/>
            <a:ext cx="7848600" cy="685800"/>
          </a:xfrm>
        </p:spPr>
        <p:txBody>
          <a:bodyPr/>
          <a:lstStyle/>
          <a:p>
            <a:r>
              <a:rPr lang="en-US" sz="2800" b="1" dirty="0">
                <a:solidFill>
                  <a:schemeClr val="bg1"/>
                </a:solidFill>
              </a:rPr>
              <a:t>Low per capita income adjustment</a:t>
            </a:r>
            <a:endParaRPr lang="en-GB" sz="2800" b="1" dirty="0">
              <a:solidFill>
                <a:schemeClr val="bg1"/>
              </a:solidFill>
            </a:endParaRPr>
          </a:p>
        </p:txBody>
      </p:sp>
      <p:sp>
        <p:nvSpPr>
          <p:cNvPr id="6" name="Content Placeholder 5"/>
          <p:cNvSpPr>
            <a:spLocks noGrp="1"/>
          </p:cNvSpPr>
          <p:nvPr>
            <p:ph idx="1"/>
          </p:nvPr>
        </p:nvSpPr>
        <p:spPr>
          <a:xfrm>
            <a:off x="0" y="1371600"/>
            <a:ext cx="9144000" cy="5791200"/>
          </a:xfrm>
        </p:spPr>
        <p:txBody>
          <a:bodyPr>
            <a:normAutofit/>
          </a:bodyPr>
          <a:lstStyle/>
          <a:p>
            <a:r>
              <a:rPr lang="en-US" dirty="0"/>
              <a:t>Income per head of population should be taken into account to prevent anomalous assessments based on comparative estimates of national income (A/70/11, para. 51).</a:t>
            </a:r>
          </a:p>
          <a:p>
            <a:pPr marL="0" indent="0">
              <a:buNone/>
            </a:pPr>
            <a:endParaRPr lang="en-US" dirty="0"/>
          </a:p>
          <a:p>
            <a:r>
              <a:rPr lang="en-US" dirty="0"/>
              <a:t>The Low per capita income adjustment (LPCIA) provides relief for MS based on per capita GNI (</a:t>
            </a:r>
            <a:r>
              <a:rPr lang="en-US" dirty="0" err="1"/>
              <a:t>pcGNI</a:t>
            </a:r>
            <a:r>
              <a:rPr lang="en-US" dirty="0"/>
              <a:t>). </a:t>
            </a:r>
          </a:p>
          <a:p>
            <a:pPr lvl="1"/>
            <a:r>
              <a:rPr lang="en-US" dirty="0"/>
              <a:t>It consists of two parameters to set the size of the adjustment: </a:t>
            </a:r>
          </a:p>
          <a:p>
            <a:pPr lvl="2"/>
            <a:r>
              <a:rPr lang="en-US" sz="2400" dirty="0"/>
              <a:t>the </a:t>
            </a:r>
            <a:r>
              <a:rPr lang="en-US" sz="2400" b="1" dirty="0"/>
              <a:t>threshold</a:t>
            </a:r>
            <a:r>
              <a:rPr lang="en-US" sz="2400" dirty="0"/>
              <a:t> to determines which MS benefit from the LPCIA (average </a:t>
            </a:r>
            <a:r>
              <a:rPr lang="en-US" sz="2400" dirty="0" err="1"/>
              <a:t>pcGNI</a:t>
            </a:r>
            <a:r>
              <a:rPr lang="en-US" sz="2400" dirty="0"/>
              <a:t> of all MS); </a:t>
            </a:r>
          </a:p>
          <a:p>
            <a:pPr lvl="2"/>
            <a:r>
              <a:rPr lang="en-US" sz="2400" dirty="0"/>
              <a:t>the </a:t>
            </a:r>
            <a:r>
              <a:rPr lang="en-US" sz="2400" b="1" dirty="0"/>
              <a:t>gradient</a:t>
            </a:r>
            <a:r>
              <a:rPr lang="en-US" sz="2400" dirty="0"/>
              <a:t> (80 per cent).</a:t>
            </a:r>
          </a:p>
        </p:txBody>
      </p:sp>
      <p:sp>
        <p:nvSpPr>
          <p:cNvPr id="3" name="Slide Number Placeholder 2"/>
          <p:cNvSpPr>
            <a:spLocks noGrp="1"/>
          </p:cNvSpPr>
          <p:nvPr>
            <p:ph type="sldNum" sz="quarter" idx="12"/>
          </p:nvPr>
        </p:nvSpPr>
        <p:spPr/>
        <p:txBody>
          <a:bodyPr/>
          <a:lstStyle/>
          <a:p>
            <a:fld id="{6362C644-CE77-42B8-B5CD-5CB7A7CBCD84}" type="slidenum">
              <a:rPr lang="en-GB" smtClean="0"/>
              <a:pPr/>
              <a:t>13</a:t>
            </a:fld>
            <a:endParaRPr lang="en-GB" dirty="0"/>
          </a:p>
        </p:txBody>
      </p:sp>
    </p:spTree>
    <p:extLst>
      <p:ext uri="{BB962C8B-B14F-4D97-AF65-F5344CB8AC3E}">
        <p14:creationId xmlns:p14="http://schemas.microsoft.com/office/powerpoint/2010/main" val="3872081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76200"/>
            <a:ext cx="7848600" cy="685800"/>
          </a:xfrm>
        </p:spPr>
        <p:txBody>
          <a:bodyPr/>
          <a:lstStyle/>
          <a:p>
            <a:r>
              <a:rPr lang="en-US" sz="2800" b="1" dirty="0">
                <a:solidFill>
                  <a:schemeClr val="bg1"/>
                </a:solidFill>
              </a:rPr>
              <a:t>Low per capita income adjustment</a:t>
            </a:r>
            <a:endParaRPr lang="en-GB" sz="2800" b="1" dirty="0">
              <a:solidFill>
                <a:schemeClr val="bg1"/>
              </a:solidFill>
            </a:endParaRPr>
          </a:p>
        </p:txBody>
      </p:sp>
      <p:sp>
        <p:nvSpPr>
          <p:cNvPr id="6" name="Content Placeholder 5"/>
          <p:cNvSpPr>
            <a:spLocks noGrp="1"/>
          </p:cNvSpPr>
          <p:nvPr>
            <p:ph idx="1"/>
          </p:nvPr>
        </p:nvSpPr>
        <p:spPr>
          <a:xfrm>
            <a:off x="24245" y="1143000"/>
            <a:ext cx="9144000" cy="5410200"/>
          </a:xfrm>
        </p:spPr>
        <p:txBody>
          <a:bodyPr>
            <a:normAutofit lnSpcReduction="10000"/>
          </a:bodyPr>
          <a:lstStyle/>
          <a:p>
            <a:pPr>
              <a:spcAft>
                <a:spcPts val="1200"/>
              </a:spcAft>
            </a:pPr>
            <a:r>
              <a:rPr lang="en-US" dirty="0"/>
              <a:t>LPCIA reduces the </a:t>
            </a:r>
            <a:r>
              <a:rPr lang="en-US" dirty="0" err="1"/>
              <a:t>GNI</a:t>
            </a:r>
            <a:r>
              <a:rPr lang="en-US" baseline="-25000" dirty="0" err="1"/>
              <a:t>da</a:t>
            </a:r>
            <a:r>
              <a:rPr lang="en-US" dirty="0"/>
              <a:t> share of the affected MS by a factor that is based on the percentage that the </a:t>
            </a:r>
            <a:r>
              <a:rPr lang="en-US" dirty="0" err="1"/>
              <a:t>pcGNI</a:t>
            </a:r>
            <a:r>
              <a:rPr lang="en-US" baseline="-25000" dirty="0" err="1"/>
              <a:t>da</a:t>
            </a:r>
            <a:r>
              <a:rPr lang="en-US" dirty="0"/>
              <a:t> is below the established LPCIA threshold, subject to the gradient:</a:t>
            </a:r>
          </a:p>
          <a:p>
            <a:pPr lvl="1">
              <a:spcAft>
                <a:spcPts val="1200"/>
              </a:spcAft>
              <a:buFont typeface="Arial" panose="020B0604020202020204" pitchFamily="34" charset="0"/>
              <a:buChar char="•"/>
            </a:pPr>
            <a:r>
              <a:rPr lang="en-US" dirty="0"/>
              <a:t>Calculate the percentage difference between the </a:t>
            </a:r>
            <a:r>
              <a:rPr lang="en-US" dirty="0" err="1"/>
              <a:t>pcGNI</a:t>
            </a:r>
            <a:r>
              <a:rPr lang="en-US" baseline="-25000" dirty="0" err="1"/>
              <a:t>da</a:t>
            </a:r>
            <a:r>
              <a:rPr lang="en-US" dirty="0"/>
              <a:t> and the threshold.</a:t>
            </a:r>
          </a:p>
          <a:p>
            <a:pPr lvl="1">
              <a:spcAft>
                <a:spcPts val="1200"/>
              </a:spcAft>
              <a:buFont typeface="Arial" panose="020B0604020202020204" pitchFamily="34" charset="0"/>
              <a:buChar char="•"/>
            </a:pPr>
            <a:r>
              <a:rPr lang="en-US" dirty="0"/>
              <a:t>Multiply this percentage with the gradient of 80 per cent.</a:t>
            </a:r>
          </a:p>
          <a:p>
            <a:pPr lvl="1">
              <a:spcAft>
                <a:spcPts val="1200"/>
              </a:spcAft>
              <a:buFont typeface="Arial" panose="020B0604020202020204" pitchFamily="34" charset="0"/>
              <a:buChar char="•"/>
            </a:pPr>
            <a:r>
              <a:rPr lang="en-US" dirty="0"/>
              <a:t>Reduce the MS GNI</a:t>
            </a:r>
            <a:r>
              <a:rPr lang="en-US" baseline="-25000" dirty="0"/>
              <a:t>da </a:t>
            </a:r>
            <a:r>
              <a:rPr lang="en-US" dirty="0"/>
              <a:t> share with this percentage.</a:t>
            </a:r>
          </a:p>
          <a:p>
            <a:pPr marL="457200" lvl="1" indent="0">
              <a:spcAft>
                <a:spcPts val="1200"/>
              </a:spcAft>
              <a:buNone/>
            </a:pPr>
            <a:endParaRPr lang="en-US" dirty="0"/>
          </a:p>
          <a:p>
            <a:r>
              <a:rPr lang="en-US" b="1" dirty="0"/>
              <a:t>Redistribution</a:t>
            </a:r>
            <a:r>
              <a:rPr lang="en-US" dirty="0"/>
              <a:t> to MS above the threshold </a:t>
            </a:r>
            <a:r>
              <a:rPr lang="en-US" dirty="0">
                <a:latin typeface="Garamond" panose="02020404030301010803" pitchFamily="18" charset="0"/>
              </a:rPr>
              <a:t>on a pro rata basis of their </a:t>
            </a:r>
            <a:r>
              <a:rPr lang="en-US" i="1" dirty="0" err="1">
                <a:latin typeface="Garamond" panose="02020404030301010803" pitchFamily="18" charset="0"/>
              </a:rPr>
              <a:t>GNI</a:t>
            </a:r>
            <a:r>
              <a:rPr lang="en-US" i="1" baseline="-25000" dirty="0" err="1">
                <a:latin typeface="Garamond" panose="02020404030301010803" pitchFamily="18" charset="0"/>
              </a:rPr>
              <a:t>da</a:t>
            </a:r>
            <a:r>
              <a:rPr lang="en-US" dirty="0">
                <a:latin typeface="Garamond" panose="02020404030301010803" pitchFamily="18" charset="0"/>
              </a:rPr>
              <a:t> share.</a:t>
            </a:r>
            <a:endParaRPr lang="en-GB" dirty="0"/>
          </a:p>
          <a:p>
            <a:endParaRPr lang="en-GB" dirty="0"/>
          </a:p>
        </p:txBody>
      </p:sp>
      <p:sp>
        <p:nvSpPr>
          <p:cNvPr id="3" name="Slide Number Placeholder 2"/>
          <p:cNvSpPr>
            <a:spLocks noGrp="1"/>
          </p:cNvSpPr>
          <p:nvPr>
            <p:ph type="sldNum" sz="quarter" idx="12"/>
          </p:nvPr>
        </p:nvSpPr>
        <p:spPr/>
        <p:txBody>
          <a:bodyPr/>
          <a:lstStyle/>
          <a:p>
            <a:fld id="{6362C644-CE77-42B8-B5CD-5CB7A7CBCD84}" type="slidenum">
              <a:rPr lang="en-GB" smtClean="0"/>
              <a:pPr/>
              <a:t>14</a:t>
            </a:fld>
            <a:endParaRPr lang="en-GB" dirty="0"/>
          </a:p>
        </p:txBody>
      </p:sp>
    </p:spTree>
    <p:extLst>
      <p:ext uri="{BB962C8B-B14F-4D97-AF65-F5344CB8AC3E}">
        <p14:creationId xmlns:p14="http://schemas.microsoft.com/office/powerpoint/2010/main" val="3450974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6200"/>
            <a:ext cx="7391400" cy="838200"/>
          </a:xfrm>
        </p:spPr>
        <p:txBody>
          <a:bodyPr/>
          <a:lstStyle/>
          <a:p>
            <a:pPr algn="l"/>
            <a:r>
              <a:rPr lang="en-US" sz="3200" b="1" dirty="0">
                <a:solidFill>
                  <a:schemeClr val="bg1"/>
                </a:solidFill>
              </a:rPr>
              <a:t>Limits to scale</a:t>
            </a:r>
            <a:endParaRPr lang="en-GB" sz="3200" b="1" dirty="0">
              <a:solidFill>
                <a:schemeClr val="bg1"/>
              </a:solidFill>
            </a:endParaRPr>
          </a:p>
        </p:txBody>
      </p:sp>
      <p:sp>
        <p:nvSpPr>
          <p:cNvPr id="6" name="Content Placeholder 5"/>
          <p:cNvSpPr>
            <a:spLocks noGrp="1"/>
          </p:cNvSpPr>
          <p:nvPr>
            <p:ph idx="1"/>
          </p:nvPr>
        </p:nvSpPr>
        <p:spPr>
          <a:xfrm>
            <a:off x="533400" y="1295400"/>
            <a:ext cx="8305800" cy="5334000"/>
          </a:xfrm>
        </p:spPr>
        <p:txBody>
          <a:bodyPr>
            <a:normAutofit/>
          </a:bodyPr>
          <a:lstStyle/>
          <a:p>
            <a:endParaRPr lang="en-US" b="1" dirty="0">
              <a:solidFill>
                <a:schemeClr val="tx1">
                  <a:lumMod val="85000"/>
                  <a:lumOff val="15000"/>
                </a:schemeClr>
              </a:solidFill>
            </a:endParaRPr>
          </a:p>
          <a:p>
            <a:r>
              <a:rPr lang="en-US" b="1" dirty="0">
                <a:solidFill>
                  <a:schemeClr val="tx1">
                    <a:lumMod val="85000"/>
                    <a:lumOff val="15000"/>
                  </a:schemeClr>
                </a:solidFill>
              </a:rPr>
              <a:t>Floor: </a:t>
            </a:r>
            <a:r>
              <a:rPr lang="en-US" dirty="0">
                <a:solidFill>
                  <a:schemeClr val="tx1">
                    <a:lumMod val="85000"/>
                    <a:lumOff val="15000"/>
                  </a:schemeClr>
                </a:solidFill>
              </a:rPr>
              <a:t>The minimum assessment rate.</a:t>
            </a:r>
          </a:p>
          <a:p>
            <a:endParaRPr lang="en-US" sz="2800" b="1" dirty="0">
              <a:solidFill>
                <a:schemeClr val="tx1">
                  <a:lumMod val="85000"/>
                  <a:lumOff val="15000"/>
                </a:schemeClr>
              </a:solidFill>
            </a:endParaRPr>
          </a:p>
          <a:p>
            <a:r>
              <a:rPr lang="en-US" sz="2800" b="1" dirty="0">
                <a:solidFill>
                  <a:schemeClr val="tx1">
                    <a:lumMod val="85000"/>
                    <a:lumOff val="15000"/>
                  </a:schemeClr>
                </a:solidFill>
              </a:rPr>
              <a:t>Two ceilings:</a:t>
            </a:r>
          </a:p>
          <a:p>
            <a:pPr marL="914400" lvl="1" indent="-457200">
              <a:buFont typeface="+mj-lt"/>
              <a:buAutoNum type="alphaLcParenR"/>
            </a:pPr>
            <a:r>
              <a:rPr lang="en-US" sz="2400" dirty="0">
                <a:solidFill>
                  <a:schemeClr val="tx1">
                    <a:lumMod val="85000"/>
                    <a:lumOff val="15000"/>
                  </a:schemeClr>
                </a:solidFill>
              </a:rPr>
              <a:t>A ceiling limit for the Least Developed Countries (LDCs).</a:t>
            </a:r>
          </a:p>
          <a:p>
            <a:pPr marL="914400" lvl="1" indent="-457200">
              <a:buFont typeface="+mj-lt"/>
              <a:buAutoNum type="alphaLcParenR"/>
            </a:pPr>
            <a:r>
              <a:rPr lang="en-US" sz="2400" dirty="0">
                <a:solidFill>
                  <a:schemeClr val="tx1">
                    <a:lumMod val="85000"/>
                    <a:lumOff val="15000"/>
                  </a:schemeClr>
                </a:solidFill>
              </a:rPr>
              <a:t>A maximum ceiling.  </a:t>
            </a:r>
            <a:endParaRPr lang="en-US" sz="2400" strike="sngStrike" dirty="0">
              <a:solidFill>
                <a:schemeClr val="tx1">
                  <a:lumMod val="85000"/>
                  <a:lumOff val="15000"/>
                </a:schemeClr>
              </a:solidFill>
            </a:endParaRPr>
          </a:p>
          <a:p>
            <a:pPr marL="914400" lvl="1" indent="-457200">
              <a:buFont typeface="+mj-lt"/>
              <a:buAutoNum type="alphaLcParenR"/>
            </a:pPr>
            <a:endParaRPr lang="en-US" sz="2400" dirty="0">
              <a:solidFill>
                <a:schemeClr val="tx1">
                  <a:lumMod val="85000"/>
                  <a:lumOff val="15000"/>
                </a:schemeClr>
              </a:solidFill>
            </a:endParaRPr>
          </a:p>
          <a:p>
            <a:pPr marL="914400" lvl="1" indent="-457200">
              <a:buFont typeface="+mj-lt"/>
              <a:buAutoNum type="alphaLcParenR"/>
            </a:pPr>
            <a:endParaRPr lang="en-US" sz="2400" dirty="0">
              <a:solidFill>
                <a:schemeClr val="tx1">
                  <a:lumMod val="85000"/>
                  <a:lumOff val="15000"/>
                </a:schemeClr>
              </a:solidFill>
            </a:endParaRPr>
          </a:p>
          <a:p>
            <a:pPr marL="914400" lvl="1" indent="-457200">
              <a:buFont typeface="+mj-lt"/>
              <a:buAutoNum type="alphaLcParenR"/>
            </a:pPr>
            <a:endParaRPr lang="en-US" sz="2400" dirty="0">
              <a:solidFill>
                <a:schemeClr val="tx1">
                  <a:lumMod val="85000"/>
                  <a:lumOff val="15000"/>
                </a:schemeClr>
              </a:solidFill>
            </a:endParaRPr>
          </a:p>
          <a:p>
            <a:pPr marL="800100" lvl="1" indent="-342900">
              <a:buFont typeface="+mj-lt"/>
              <a:buAutoNum type="alphaLcParenR"/>
            </a:pPr>
            <a:endParaRPr lang="en-US" dirty="0">
              <a:solidFill>
                <a:schemeClr val="tx1">
                  <a:lumMod val="85000"/>
                  <a:lumOff val="15000"/>
                </a:schemeClr>
              </a:solidFill>
            </a:endParaRPr>
          </a:p>
          <a:p>
            <a:pPr marL="457200" lvl="1" indent="0">
              <a:buNone/>
            </a:pPr>
            <a:endParaRPr lang="en-US" dirty="0">
              <a:solidFill>
                <a:schemeClr val="tx1">
                  <a:lumMod val="85000"/>
                  <a:lumOff val="15000"/>
                </a:schemeClr>
              </a:solidFill>
            </a:endParaRPr>
          </a:p>
          <a:p>
            <a:pPr lvl="1"/>
            <a:endParaRPr lang="en-GB" dirty="0">
              <a:solidFill>
                <a:schemeClr val="tx1">
                  <a:lumMod val="85000"/>
                  <a:lumOff val="15000"/>
                </a:schemeClr>
              </a:solidFill>
            </a:endParaRPr>
          </a:p>
          <a:p>
            <a:endParaRPr lang="en-GB" dirty="0">
              <a:solidFill>
                <a:schemeClr val="tx1">
                  <a:lumMod val="85000"/>
                  <a:lumOff val="15000"/>
                </a:schemeClr>
              </a:solidFill>
            </a:endParaRPr>
          </a:p>
        </p:txBody>
      </p:sp>
      <p:sp>
        <p:nvSpPr>
          <p:cNvPr id="3" name="Slide Number Placeholder 2"/>
          <p:cNvSpPr>
            <a:spLocks noGrp="1"/>
          </p:cNvSpPr>
          <p:nvPr>
            <p:ph type="sldNum" sz="quarter" idx="12"/>
          </p:nvPr>
        </p:nvSpPr>
        <p:spPr/>
        <p:txBody>
          <a:bodyPr/>
          <a:lstStyle/>
          <a:p>
            <a:fld id="{6362C644-CE77-42B8-B5CD-5CB7A7CBCD84}" type="slidenum">
              <a:rPr lang="en-GB" smtClean="0"/>
              <a:t>15</a:t>
            </a:fld>
            <a:endParaRPr lang="en-GB"/>
          </a:p>
        </p:txBody>
      </p:sp>
    </p:spTree>
    <p:extLst>
      <p:ext uri="{BB962C8B-B14F-4D97-AF65-F5344CB8AC3E}">
        <p14:creationId xmlns:p14="http://schemas.microsoft.com/office/powerpoint/2010/main" val="1314011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12543135"/>
              </p:ext>
            </p:extLst>
          </p:nvPr>
        </p:nvGraphicFramePr>
        <p:xfrm>
          <a:off x="1600200" y="2514600"/>
          <a:ext cx="6096000" cy="3027679"/>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22860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tblGrid>
              <a:tr h="386080">
                <a:tc gridSpan="2">
                  <a:txBody>
                    <a:bodyPr/>
                    <a:lstStyle/>
                    <a:p>
                      <a:endParaRPr lang="en-GB" dirty="0">
                        <a:solidFill>
                          <a:schemeClr val="tx1"/>
                        </a:solidFill>
                      </a:endParaRPr>
                    </a:p>
                  </a:txBody>
                  <a:tcPr>
                    <a:lnL w="12700" cap="flat" cmpd="sng" algn="ctr">
                      <a:noFill/>
                      <a:prstDash val="solid"/>
                      <a:round/>
                      <a:headEnd type="none" w="med" len="med"/>
                      <a:tailEnd type="none" w="med" len="med"/>
                    </a:lnL>
                    <a:lnR w="12700" cmpd="sng">
                      <a:noFill/>
                    </a:lnR>
                    <a:lnT w="190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extLst>
                  <a:ext uri="{0D108BD9-81ED-4DB2-BD59-A6C34878D82A}">
                    <a16:rowId xmlns:a16="http://schemas.microsoft.com/office/drawing/2014/main" val="10000"/>
                  </a:ext>
                </a:extLst>
              </a:tr>
              <a:tr h="360680">
                <a:tc gridSpan="2">
                  <a:txBody>
                    <a:bodyPr/>
                    <a:lstStyle/>
                    <a:p>
                      <a:endParaRPr lang="en-GB" dirty="0">
                        <a:solidFill>
                          <a:schemeClr val="tx1"/>
                        </a:solidFill>
                      </a:endParaRP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extLst>
                  <a:ext uri="{0D108BD9-81ED-4DB2-BD59-A6C34878D82A}">
                    <a16:rowId xmlns:a16="http://schemas.microsoft.com/office/drawing/2014/main" val="10001"/>
                  </a:ext>
                </a:extLst>
              </a:tr>
              <a:tr h="360680">
                <a:tc gridSpan="2">
                  <a:txBody>
                    <a:bodyPr/>
                    <a:lstStyle/>
                    <a:p>
                      <a:r>
                        <a:rPr lang="en-GB" dirty="0">
                          <a:solidFill>
                            <a:schemeClr val="tx1"/>
                          </a:solidFill>
                        </a:rPr>
                        <a:t>Floor: 0.001 per cent</a:t>
                      </a: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dirty="0"/>
                    </a:p>
                  </a:txBody>
                  <a:tcPr>
                    <a:lnL w="12700" cmpd="sng">
                      <a:noFill/>
                    </a:lnL>
                    <a:lnR w="12700" cmpd="sng">
                      <a:noFill/>
                    </a:lnR>
                    <a:lnT w="190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3999">
                <a:tc>
                  <a:txBody>
                    <a:bodyPr/>
                    <a:lstStyle/>
                    <a:p>
                      <a:endParaRPr lang="en-GB" dirty="0"/>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GB"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endParaRPr lang="en-GB" dirty="0"/>
                    </a:p>
                  </a:txBody>
                  <a:tcPr>
                    <a:lnL w="12700" cap="flat" cmpd="sng" algn="ctr">
                      <a:noFill/>
                      <a:prstDash val="solid"/>
                      <a:round/>
                      <a:headEnd type="none" w="med" len="med"/>
                      <a:tailEnd type="none" w="med" len="med"/>
                    </a:lnL>
                    <a:lnR w="12700" cmpd="sng">
                      <a:noFill/>
                    </a:lnR>
                    <a:lnT w="190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GB" dirty="0"/>
                    </a:p>
                  </a:txBody>
                  <a:tcPr>
                    <a:lnL w="12700" cmpd="sng">
                      <a:noFill/>
                    </a:lnL>
                    <a:lnR w="12700" cmpd="sng">
                      <a:noFill/>
                    </a:lnR>
                    <a:lnT w="190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746760">
                <a:tc>
                  <a:txBody>
                    <a:bodyPr/>
                    <a:lstStyle/>
                    <a:p>
                      <a:endParaRPr lang="en-GB" dirty="0"/>
                    </a:p>
                  </a:txBody>
                  <a:tcPr>
                    <a:lnL w="12700" cap="flat" cmpd="sng" algn="ctr">
                      <a:noFill/>
                      <a:prstDash val="solid"/>
                      <a:round/>
                      <a:headEnd type="none" w="med" len="med"/>
                      <a:tailEnd type="none" w="med" len="med"/>
                    </a:lnL>
                    <a:lnR w="12700" cmpd="sng">
                      <a:noFill/>
                    </a:lnR>
                    <a:lnT w="12700" cmpd="sng">
                      <a:noFill/>
                    </a:lnT>
                    <a:lnB w="635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aseline="0" dirty="0"/>
                        <a:t>The shares of MS below the floor are raised to 0.001 per cent.</a:t>
                      </a:r>
                      <a:endParaRPr lang="en-GB" sz="2000" dirty="0"/>
                    </a:p>
                  </a:txBody>
                  <a:tcPr>
                    <a:lnL w="12700" cmpd="sng">
                      <a:noFill/>
                    </a:lnL>
                    <a:lnR w="12700" cmpd="sng">
                      <a:noFill/>
                    </a:lnR>
                    <a:lnT w="12700" cmpd="sng">
                      <a:noFill/>
                    </a:lnT>
                    <a:lnB w="6350" cap="flat" cmpd="sng" algn="ctr">
                      <a:no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r h="431799">
                <a:tc>
                  <a:txBody>
                    <a:bodyPr/>
                    <a:lstStyle/>
                    <a:p>
                      <a:endParaRPr lang="en-GB" dirty="0"/>
                    </a:p>
                  </a:txBody>
                  <a:tcP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2" name="Title 1"/>
          <p:cNvSpPr>
            <a:spLocks noGrp="1"/>
          </p:cNvSpPr>
          <p:nvPr>
            <p:ph type="title"/>
          </p:nvPr>
        </p:nvSpPr>
        <p:spPr>
          <a:xfrm>
            <a:off x="1447800" y="0"/>
            <a:ext cx="7391400" cy="609600"/>
          </a:xfrm>
        </p:spPr>
        <p:txBody>
          <a:bodyPr/>
          <a:lstStyle/>
          <a:p>
            <a:pPr algn="l">
              <a:lnSpc>
                <a:spcPct val="100000"/>
              </a:lnSpc>
            </a:pPr>
            <a:r>
              <a:rPr lang="en-US" sz="2800" b="1" dirty="0">
                <a:solidFill>
                  <a:schemeClr val="bg1"/>
                </a:solidFill>
                <a:latin typeface="Garamond" panose="02020404030301010803" pitchFamily="18" charset="0"/>
              </a:rPr>
              <a:t>Floor</a:t>
            </a:r>
            <a:endParaRPr lang="en-GB" sz="2800" b="1" dirty="0">
              <a:solidFill>
                <a:schemeClr val="bg1"/>
              </a:solidFill>
              <a:latin typeface="Garamond" panose="02020404030301010803" pitchFamily="18" charset="0"/>
            </a:endParaRPr>
          </a:p>
        </p:txBody>
      </p:sp>
      <p:sp>
        <p:nvSpPr>
          <p:cNvPr id="6" name="Content Placeholder 5"/>
          <p:cNvSpPr>
            <a:spLocks noGrp="1"/>
          </p:cNvSpPr>
          <p:nvPr>
            <p:ph idx="1"/>
          </p:nvPr>
        </p:nvSpPr>
        <p:spPr>
          <a:xfrm>
            <a:off x="304800" y="1371600"/>
            <a:ext cx="8746027" cy="5257800"/>
          </a:xfrm>
        </p:spPr>
        <p:txBody>
          <a:bodyPr>
            <a:normAutofit/>
          </a:bodyPr>
          <a:lstStyle/>
          <a:p>
            <a:r>
              <a:rPr lang="en-US" sz="2200" dirty="0">
                <a:solidFill>
                  <a:schemeClr val="tx1"/>
                </a:solidFill>
                <a:latin typeface="Garamond" panose="02020404030301010803" pitchFamily="18" charset="0"/>
              </a:rPr>
              <a:t>Floor is an element of the methodology </a:t>
            </a:r>
            <a:r>
              <a:rPr lang="en-US" sz="2200" b="1" dirty="0">
                <a:solidFill>
                  <a:schemeClr val="tx1"/>
                </a:solidFill>
                <a:latin typeface="Garamond" panose="02020404030301010803" pitchFamily="18" charset="0"/>
              </a:rPr>
              <a:t>since the outset</a:t>
            </a:r>
            <a:r>
              <a:rPr lang="en-US" sz="2200" dirty="0">
                <a:latin typeface="Garamond" panose="02020404030301010803" pitchFamily="18" charset="0"/>
              </a:rPr>
              <a:t>.</a:t>
            </a:r>
            <a:r>
              <a:rPr lang="en-US" sz="2200" dirty="0">
                <a:solidFill>
                  <a:schemeClr val="tx1"/>
                </a:solidFill>
                <a:latin typeface="Garamond" panose="02020404030301010803" pitchFamily="18" charset="0"/>
              </a:rPr>
              <a:t> </a:t>
            </a:r>
          </a:p>
          <a:p>
            <a:r>
              <a:rPr lang="en-US" sz="2200" dirty="0">
                <a:solidFill>
                  <a:schemeClr val="tx1"/>
                </a:solidFill>
                <a:latin typeface="Garamond" panose="02020404030301010803" pitchFamily="18" charset="0"/>
              </a:rPr>
              <a:t>It changed from 0.010 to </a:t>
            </a:r>
            <a:r>
              <a:rPr lang="en-US" sz="2200" b="1" dirty="0">
                <a:solidFill>
                  <a:schemeClr val="tx1"/>
                </a:solidFill>
                <a:latin typeface="Garamond" panose="02020404030301010803" pitchFamily="18" charset="0"/>
              </a:rPr>
              <a:t>0.001 per cent since the 1998-2000 scale</a:t>
            </a:r>
            <a:r>
              <a:rPr lang="en-US" sz="2200" dirty="0">
                <a:solidFill>
                  <a:schemeClr val="tx1"/>
                </a:solidFill>
                <a:latin typeface="Garamond" panose="02020404030301010803" pitchFamily="18" charset="0"/>
              </a:rPr>
              <a:t>. </a:t>
            </a:r>
            <a:endParaRPr lang="en-US" sz="2200" b="1" dirty="0">
              <a:solidFill>
                <a:schemeClr val="tx1"/>
              </a:solidFill>
              <a:latin typeface="Garamond" panose="02020404030301010803" pitchFamily="18" charset="0"/>
            </a:endParaRPr>
          </a:p>
          <a:p>
            <a:endParaRPr lang="en-US" sz="2200" dirty="0">
              <a:latin typeface="Garamond" panose="02020404030301010803" pitchFamily="18" charset="0"/>
            </a:endParaRPr>
          </a:p>
          <a:p>
            <a:endParaRPr lang="en-US" sz="2200" dirty="0">
              <a:latin typeface="Garamond" panose="02020404030301010803" pitchFamily="18" charset="0"/>
            </a:endParaRPr>
          </a:p>
          <a:p>
            <a:endParaRPr lang="en-US" sz="2200" dirty="0">
              <a:latin typeface="Garamond" panose="02020404030301010803" pitchFamily="18" charset="0"/>
            </a:endParaRPr>
          </a:p>
          <a:p>
            <a:endParaRPr lang="en-US" sz="2200" dirty="0">
              <a:latin typeface="Garamond" panose="02020404030301010803" pitchFamily="18" charset="0"/>
            </a:endParaRPr>
          </a:p>
          <a:p>
            <a:endParaRPr lang="en-US" sz="2200" dirty="0">
              <a:latin typeface="Garamond" panose="02020404030301010803" pitchFamily="18" charset="0"/>
            </a:endParaRPr>
          </a:p>
          <a:p>
            <a:endParaRPr lang="en-US" sz="2200" dirty="0">
              <a:latin typeface="Garamond" panose="02020404030301010803" pitchFamily="18" charset="0"/>
            </a:endParaRPr>
          </a:p>
          <a:p>
            <a:endParaRPr lang="en-US" sz="2200" dirty="0">
              <a:latin typeface="Garamond" panose="02020404030301010803" pitchFamily="18" charset="0"/>
            </a:endParaRPr>
          </a:p>
          <a:p>
            <a:endParaRPr lang="en-US" sz="2200" dirty="0">
              <a:latin typeface="Garamond" panose="02020404030301010803" pitchFamily="18" charset="0"/>
            </a:endParaRPr>
          </a:p>
          <a:p>
            <a:endParaRPr lang="en-US" sz="2200" dirty="0">
              <a:latin typeface="Garamond" panose="02020404030301010803" pitchFamily="18" charset="0"/>
            </a:endParaRPr>
          </a:p>
          <a:p>
            <a:r>
              <a:rPr lang="en-US" sz="2400" b="1" dirty="0"/>
              <a:t>Redistribution </a:t>
            </a:r>
            <a:r>
              <a:rPr lang="en-US" sz="2400" dirty="0"/>
              <a:t>of t</a:t>
            </a:r>
            <a:r>
              <a:rPr lang="en-US" sz="2200" dirty="0">
                <a:latin typeface="Garamond" panose="02020404030301010803" pitchFamily="18" charset="0"/>
              </a:rPr>
              <a:t>he </a:t>
            </a:r>
            <a:r>
              <a:rPr lang="en-US" sz="2200" b="1" dirty="0">
                <a:latin typeface="Garamond" panose="02020404030301010803" pitchFamily="18" charset="0"/>
              </a:rPr>
              <a:t>adjustment</a:t>
            </a:r>
            <a:r>
              <a:rPr lang="en-US" sz="2200" dirty="0">
                <a:latin typeface="Garamond" panose="02020404030301010803" pitchFamily="18" charset="0"/>
              </a:rPr>
              <a:t> is </a:t>
            </a:r>
            <a:r>
              <a:rPr lang="en-US" sz="2200" b="1" dirty="0">
                <a:latin typeface="Garamond" panose="02020404030301010803" pitchFamily="18" charset="0"/>
              </a:rPr>
              <a:t>on a pro rata basis</a:t>
            </a:r>
            <a:r>
              <a:rPr lang="en-US" sz="2200" dirty="0">
                <a:latin typeface="Garamond" panose="02020404030301010803" pitchFamily="18" charset="0"/>
              </a:rPr>
              <a:t> to MS </a:t>
            </a:r>
            <a:r>
              <a:rPr lang="en-US" sz="2200" b="1" dirty="0">
                <a:latin typeface="Garamond" panose="02020404030301010803" pitchFamily="18" charset="0"/>
              </a:rPr>
              <a:t>above</a:t>
            </a:r>
            <a:r>
              <a:rPr lang="en-US" sz="2200" dirty="0">
                <a:latin typeface="Garamond" panose="02020404030301010803" pitchFamily="18" charset="0"/>
              </a:rPr>
              <a:t> the floor.</a:t>
            </a:r>
            <a:endParaRPr lang="en-US" sz="2200" dirty="0">
              <a:solidFill>
                <a:schemeClr val="tx1"/>
              </a:solidFill>
              <a:latin typeface="Garamond" panose="02020404030301010803" pitchFamily="18" charset="0"/>
            </a:endParaRPr>
          </a:p>
          <a:p>
            <a:endParaRPr lang="en-US" sz="2000" dirty="0">
              <a:solidFill>
                <a:schemeClr val="tx1"/>
              </a:solidFill>
              <a:latin typeface="Garamond" panose="02020404030301010803" pitchFamily="18" charset="0"/>
            </a:endParaRPr>
          </a:p>
          <a:p>
            <a:pPr marL="0" indent="0">
              <a:buNone/>
            </a:pPr>
            <a:endParaRPr lang="en-US" sz="2400" dirty="0">
              <a:solidFill>
                <a:schemeClr val="tx1"/>
              </a:solidFill>
              <a:latin typeface="Garamond" panose="02020404030301010803" pitchFamily="18" charset="0"/>
            </a:endParaRPr>
          </a:p>
          <a:p>
            <a:pPr marL="0" indent="0">
              <a:buNone/>
            </a:pPr>
            <a:endParaRPr lang="en-US" sz="2400" dirty="0">
              <a:solidFill>
                <a:schemeClr val="tx1"/>
              </a:solidFill>
              <a:latin typeface="Garamond" panose="02020404030301010803" pitchFamily="18" charset="0"/>
            </a:endParaRPr>
          </a:p>
        </p:txBody>
      </p:sp>
      <p:sp>
        <p:nvSpPr>
          <p:cNvPr id="3" name="Slide Number Placeholder 2"/>
          <p:cNvSpPr>
            <a:spLocks noGrp="1"/>
          </p:cNvSpPr>
          <p:nvPr>
            <p:ph type="sldNum" sz="quarter" idx="12"/>
          </p:nvPr>
        </p:nvSpPr>
        <p:spPr/>
        <p:txBody>
          <a:bodyPr/>
          <a:lstStyle/>
          <a:p>
            <a:fld id="{6362C644-CE77-42B8-B5CD-5CB7A7CBCD84}" type="slidenum">
              <a:rPr lang="en-GB" smtClean="0"/>
              <a:t>16</a:t>
            </a:fld>
            <a:endParaRPr lang="en-GB"/>
          </a:p>
        </p:txBody>
      </p:sp>
      <p:cxnSp>
        <p:nvCxnSpPr>
          <p:cNvPr id="8" name="Straight Arrow Connector 7"/>
          <p:cNvCxnSpPr/>
          <p:nvPr/>
        </p:nvCxnSpPr>
        <p:spPr>
          <a:xfrm flipV="1">
            <a:off x="3657600" y="3735571"/>
            <a:ext cx="0" cy="1293629"/>
          </a:xfrm>
          <a:prstGeom prst="straightConnector1">
            <a:avLst/>
          </a:prstGeom>
          <a:ln w="22225">
            <a:tailEnd type="arrow"/>
          </a:ln>
        </p:spPr>
        <p:style>
          <a:lnRef idx="1">
            <a:schemeClr val="accent2"/>
          </a:lnRef>
          <a:fillRef idx="0">
            <a:schemeClr val="accent2"/>
          </a:fillRef>
          <a:effectRef idx="0">
            <a:schemeClr val="accent2"/>
          </a:effectRef>
          <a:fontRef idx="minor">
            <a:schemeClr val="tx1"/>
          </a:fontRef>
        </p:style>
      </p:cxnSp>
      <p:sp>
        <p:nvSpPr>
          <p:cNvPr id="15" name="TextBox 14"/>
          <p:cNvSpPr txBox="1"/>
          <p:nvPr/>
        </p:nvSpPr>
        <p:spPr>
          <a:xfrm>
            <a:off x="609600" y="3901412"/>
            <a:ext cx="872146" cy="400110"/>
          </a:xfrm>
          <a:prstGeom prst="rect">
            <a:avLst/>
          </a:prstGeom>
          <a:noFill/>
        </p:spPr>
        <p:txBody>
          <a:bodyPr wrap="square" rtlCol="0">
            <a:spAutoFit/>
          </a:bodyPr>
          <a:lstStyle/>
          <a:p>
            <a:r>
              <a:rPr lang="en-US" sz="2000" i="1" dirty="0"/>
              <a:t>Scale</a:t>
            </a:r>
            <a:endParaRPr lang="en-GB" sz="2000" i="1" dirty="0"/>
          </a:p>
        </p:txBody>
      </p:sp>
      <p:cxnSp>
        <p:nvCxnSpPr>
          <p:cNvPr id="7" name="Straight Arrow Connector 6"/>
          <p:cNvCxnSpPr/>
          <p:nvPr/>
        </p:nvCxnSpPr>
        <p:spPr>
          <a:xfrm flipV="1">
            <a:off x="1600200" y="2905759"/>
            <a:ext cx="0" cy="2580641"/>
          </a:xfrm>
          <a:prstGeom prst="straightConnector1">
            <a:avLst/>
          </a:prstGeom>
          <a:ln w="12700">
            <a:tailEnd type="arrow"/>
          </a:ln>
          <a:effectLst>
            <a:outerShdw blurRad="50800" dist="381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1481746" y="5486400"/>
            <a:ext cx="270854" cy="0"/>
          </a:xfrm>
          <a:prstGeom prst="line">
            <a:avLst/>
          </a:prstGeom>
          <a:ln w="127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32562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able 14"/>
          <p:cNvGraphicFramePr>
            <a:graphicFrameLocks noGrp="1"/>
          </p:cNvGraphicFramePr>
          <p:nvPr>
            <p:extLst>
              <p:ext uri="{D42A27DB-BD31-4B8C-83A1-F6EECF244321}">
                <p14:modId xmlns:p14="http://schemas.microsoft.com/office/powerpoint/2010/main" val="3816228091"/>
              </p:ext>
            </p:extLst>
          </p:nvPr>
        </p:nvGraphicFramePr>
        <p:xfrm>
          <a:off x="736473" y="3581400"/>
          <a:ext cx="6793074" cy="1981200"/>
        </p:xfrm>
        <a:graphic>
          <a:graphicData uri="http://schemas.openxmlformats.org/drawingml/2006/table">
            <a:tbl>
              <a:tblPr firstRow="1" bandRow="1">
                <a:tableStyleId>{2D5ABB26-0587-4C30-8999-92F81FD0307C}</a:tableStyleId>
              </a:tblPr>
              <a:tblGrid>
                <a:gridCol w="2131564">
                  <a:extLst>
                    <a:ext uri="{9D8B030D-6E8A-4147-A177-3AD203B41FA5}">
                      <a16:colId xmlns:a16="http://schemas.microsoft.com/office/drawing/2014/main" val="20000"/>
                    </a:ext>
                  </a:extLst>
                </a:gridCol>
                <a:gridCol w="4661510">
                  <a:extLst>
                    <a:ext uri="{9D8B030D-6E8A-4147-A177-3AD203B41FA5}">
                      <a16:colId xmlns:a16="http://schemas.microsoft.com/office/drawing/2014/main" val="20001"/>
                    </a:ext>
                  </a:extLst>
                </a:gridCol>
              </a:tblGrid>
              <a:tr h="1441984">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p>
                    <a:p>
                      <a:pPr marL="0" marR="0" indent="0" algn="l" defTabSz="914400" rtl="0" eaLnBrk="1" fontAlgn="auto" latinLnBrk="0" hangingPunct="1">
                        <a:lnSpc>
                          <a:spcPct val="100000"/>
                        </a:lnSpc>
                        <a:spcBef>
                          <a:spcPts val="0"/>
                        </a:spcBef>
                        <a:spcAft>
                          <a:spcPts val="0"/>
                        </a:spcAft>
                        <a:buClrTx/>
                        <a:buSzTx/>
                        <a:buFontTx/>
                        <a:buNone/>
                        <a:tabLst/>
                        <a:defRPr/>
                      </a:pPr>
                      <a:br>
                        <a:rPr lang="en-US" sz="2000" b="1" dirty="0"/>
                      </a:br>
                      <a:r>
                        <a:rPr lang="en-US" sz="2000" b="1" dirty="0"/>
                        <a:t>LDC ceiling</a:t>
                      </a:r>
                      <a:endParaRPr lang="en-GB" sz="2000" b="1" dirty="0"/>
                    </a:p>
                    <a:p>
                      <a:endParaRPr lang="en-GB" sz="1600" dirty="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endParaRPr lang="en-US" sz="1600" dirty="0">
                        <a:latin typeface="Garamond" panose="02020404030301010803" pitchFamily="18"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sz="1600" dirty="0">
                        <a:latin typeface="Garamond" panose="02020404030301010803" pitchFamily="18"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sz="1600" dirty="0">
                        <a:latin typeface="Garamond" panose="02020404030301010803" pitchFamily="18"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en-US" sz="1600" dirty="0">
                          <a:latin typeface="Garamond" panose="02020404030301010803" pitchFamily="18" charset="0"/>
                        </a:rPr>
                        <a:t>Maximum assessment rate for LDCs: 0.010 per cent.</a:t>
                      </a:r>
                      <a:endParaRPr kumimoji="0" lang="en-US" sz="1600" u="none" strike="noStrike" kern="1200" cap="none" spc="0" normalizeH="0" baseline="0" noProof="0" dirty="0">
                        <a:ln>
                          <a:noFill/>
                        </a:ln>
                        <a:effectLst/>
                        <a:uLnTx/>
                        <a:uFillTx/>
                        <a:sym typeface="Wingdings" panose="05000000000000000000" pitchFamily="2" charset="2"/>
                      </a:endParaRPr>
                    </a:p>
                  </a:txBody>
                  <a:tcPr anchor="ctr"/>
                </a:tc>
                <a:extLst>
                  <a:ext uri="{0D108BD9-81ED-4DB2-BD59-A6C34878D82A}">
                    <a16:rowId xmlns:a16="http://schemas.microsoft.com/office/drawing/2014/main" val="10000"/>
                  </a:ext>
                </a:extLst>
              </a:tr>
              <a:tr h="532658">
                <a:tc vMerge="1">
                  <a:txBody>
                    <a:bodyPr/>
                    <a:lstStyle/>
                    <a:p>
                      <a:endParaRPr lang="en-GB" sz="1600" dirty="0">
                        <a:solidFill>
                          <a:schemeClr val="tx1"/>
                        </a:solidFill>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endParaRPr lang="en-GB" sz="1600" dirty="0">
                        <a:solidFill>
                          <a:schemeClr val="tx1"/>
                        </a:solidFill>
                      </a:endParaRPr>
                    </a:p>
                  </a:txBody>
                  <a:tcPr anchor="ctr"/>
                </a:tc>
                <a:extLst>
                  <a:ext uri="{0D108BD9-81ED-4DB2-BD59-A6C34878D82A}">
                    <a16:rowId xmlns:a16="http://schemas.microsoft.com/office/drawing/2014/main" val="10001"/>
                  </a:ext>
                </a:extLst>
              </a:tr>
            </a:tbl>
          </a:graphicData>
        </a:graphic>
      </p:graphicFrame>
      <p:sp>
        <p:nvSpPr>
          <p:cNvPr id="6" name="Content Placeholder 5"/>
          <p:cNvSpPr>
            <a:spLocks noGrp="1"/>
          </p:cNvSpPr>
          <p:nvPr>
            <p:ph idx="1"/>
          </p:nvPr>
        </p:nvSpPr>
        <p:spPr>
          <a:xfrm>
            <a:off x="152400" y="1143000"/>
            <a:ext cx="8839200" cy="5943600"/>
          </a:xfrm>
        </p:spPr>
        <p:txBody>
          <a:bodyPr>
            <a:normAutofit lnSpcReduction="10000"/>
          </a:bodyPr>
          <a:lstStyle/>
          <a:p>
            <a:r>
              <a:rPr lang="en-US" sz="2400" dirty="0">
                <a:solidFill>
                  <a:schemeClr val="tx1"/>
                </a:solidFill>
                <a:latin typeface="Garamond" panose="02020404030301010803" pitchFamily="18" charset="0"/>
              </a:rPr>
              <a:t>Ceilings are the </a:t>
            </a:r>
            <a:r>
              <a:rPr lang="en-US" sz="2400" b="1" dirty="0">
                <a:solidFill>
                  <a:schemeClr val="tx1"/>
                </a:solidFill>
                <a:latin typeface="Garamond" panose="02020404030301010803" pitchFamily="18" charset="0"/>
              </a:rPr>
              <a:t>maximum assessment rates</a:t>
            </a:r>
            <a:r>
              <a:rPr lang="en-US" sz="2400" dirty="0">
                <a:solidFill>
                  <a:schemeClr val="tx1"/>
                </a:solidFill>
                <a:latin typeface="Garamond" panose="02020404030301010803" pitchFamily="18" charset="0"/>
              </a:rPr>
              <a:t>. </a:t>
            </a:r>
            <a:endParaRPr lang="en-US" sz="2400" b="1" dirty="0">
              <a:solidFill>
                <a:schemeClr val="tx1"/>
              </a:solidFill>
              <a:latin typeface="Garamond" panose="02020404030301010803" pitchFamily="18" charset="0"/>
            </a:endParaRPr>
          </a:p>
          <a:p>
            <a:endParaRPr lang="en-US" sz="1000" dirty="0">
              <a:latin typeface="Garamond" panose="02020404030301010803" pitchFamily="18" charset="0"/>
            </a:endParaRPr>
          </a:p>
          <a:p>
            <a:endParaRPr lang="en-US" sz="1900" dirty="0">
              <a:latin typeface="Garamond" panose="02020404030301010803" pitchFamily="18" charset="0"/>
            </a:endParaRPr>
          </a:p>
          <a:p>
            <a:endParaRPr lang="en-US" sz="2000" dirty="0">
              <a:latin typeface="Garamond" panose="02020404030301010803" pitchFamily="18" charset="0"/>
            </a:endParaRPr>
          </a:p>
          <a:p>
            <a:endParaRPr lang="en-US" sz="2000" dirty="0">
              <a:latin typeface="Garamond" panose="02020404030301010803" pitchFamily="18" charset="0"/>
            </a:endParaRPr>
          </a:p>
          <a:p>
            <a:endParaRPr lang="en-US" sz="2000" dirty="0">
              <a:latin typeface="Garamond" panose="02020404030301010803" pitchFamily="18" charset="0"/>
            </a:endParaRPr>
          </a:p>
          <a:p>
            <a:endParaRPr lang="en-US" sz="2000" dirty="0">
              <a:latin typeface="Garamond" panose="02020404030301010803" pitchFamily="18" charset="0"/>
            </a:endParaRPr>
          </a:p>
          <a:p>
            <a:endParaRPr lang="en-US" sz="2000" dirty="0">
              <a:latin typeface="Garamond" panose="02020404030301010803" pitchFamily="18" charset="0"/>
            </a:endParaRPr>
          </a:p>
          <a:p>
            <a:endParaRPr lang="en-US" sz="2000" dirty="0">
              <a:latin typeface="Garamond" panose="02020404030301010803" pitchFamily="18" charset="0"/>
            </a:endParaRPr>
          </a:p>
          <a:p>
            <a:endParaRPr lang="en-US" sz="2000" dirty="0">
              <a:latin typeface="Garamond" panose="02020404030301010803" pitchFamily="18" charset="0"/>
            </a:endParaRPr>
          </a:p>
          <a:p>
            <a:endParaRPr lang="en-US" sz="2000" dirty="0">
              <a:latin typeface="Garamond" panose="02020404030301010803" pitchFamily="18" charset="0"/>
            </a:endParaRPr>
          </a:p>
          <a:p>
            <a:endParaRPr lang="en-US" sz="2000" dirty="0">
              <a:latin typeface="Garamond" panose="02020404030301010803" pitchFamily="18" charset="0"/>
            </a:endParaRPr>
          </a:p>
          <a:p>
            <a:endParaRPr lang="en-US" sz="2400" dirty="0">
              <a:latin typeface="Garamond" panose="02020404030301010803" pitchFamily="18" charset="0"/>
            </a:endParaRPr>
          </a:p>
          <a:p>
            <a:r>
              <a:rPr lang="en-US" sz="2400" b="1" dirty="0">
                <a:solidFill>
                  <a:schemeClr val="tx1"/>
                </a:solidFill>
                <a:latin typeface="Garamond" panose="02020404030301010803" pitchFamily="18" charset="0"/>
              </a:rPr>
              <a:t>Pro rata redistribution</a:t>
            </a:r>
            <a:r>
              <a:rPr lang="en-US" sz="2400" dirty="0">
                <a:solidFill>
                  <a:schemeClr val="tx1"/>
                </a:solidFill>
                <a:latin typeface="Garamond" panose="02020404030301010803" pitchFamily="18" charset="0"/>
              </a:rPr>
              <a:t>: LDC ceiling points are </a:t>
            </a:r>
            <a:r>
              <a:rPr lang="en-US" sz="2400" b="1" dirty="0">
                <a:solidFill>
                  <a:schemeClr val="tx1"/>
                </a:solidFill>
                <a:latin typeface="Garamond" panose="02020404030301010803" pitchFamily="18" charset="0"/>
              </a:rPr>
              <a:t>distributed to all MS except those </a:t>
            </a:r>
            <a:r>
              <a:rPr lang="en-US" sz="2400" b="1" dirty="0">
                <a:latin typeface="Garamond" panose="02020404030301010803" pitchFamily="18" charset="0"/>
              </a:rPr>
              <a:t>at the floor</a:t>
            </a:r>
            <a:r>
              <a:rPr lang="en-US" sz="2400" dirty="0">
                <a:solidFill>
                  <a:schemeClr val="tx1"/>
                </a:solidFill>
                <a:latin typeface="Garamond" panose="02020404030301010803" pitchFamily="18" charset="0"/>
              </a:rPr>
              <a:t>; points at</a:t>
            </a:r>
            <a:r>
              <a:rPr lang="en-US" sz="2400" dirty="0">
                <a:latin typeface="Garamond" panose="02020404030301010803" pitchFamily="18" charset="0"/>
              </a:rPr>
              <a:t> maximum ceiling are </a:t>
            </a:r>
            <a:r>
              <a:rPr lang="en-US" sz="2400" b="1" dirty="0">
                <a:latin typeface="Garamond" panose="02020404030301010803" pitchFamily="18" charset="0"/>
              </a:rPr>
              <a:t>distributed to all MS except those at the floor and at the LDC ceiling</a:t>
            </a:r>
            <a:r>
              <a:rPr lang="en-US" sz="2400" dirty="0">
                <a:latin typeface="Garamond" panose="02020404030301010803" pitchFamily="18" charset="0"/>
              </a:rPr>
              <a:t>.</a:t>
            </a:r>
          </a:p>
        </p:txBody>
      </p:sp>
      <p:cxnSp>
        <p:nvCxnSpPr>
          <p:cNvPr id="18" name="Straight Connector 17"/>
          <p:cNvCxnSpPr/>
          <p:nvPr/>
        </p:nvCxnSpPr>
        <p:spPr>
          <a:xfrm>
            <a:off x="684304" y="5295598"/>
            <a:ext cx="7088096" cy="0"/>
          </a:xfrm>
          <a:prstGeom prst="line">
            <a:avLst/>
          </a:prstGeom>
          <a:ln w="12700">
            <a:solidFill>
              <a:schemeClr val="tx1"/>
            </a:solidFill>
          </a:ln>
          <a:effectLst>
            <a:outerShdw blurRad="50800" dist="38100" dir="2700000" algn="tl" rotWithShape="0">
              <a:prstClr val="black">
                <a:alpha val="40000"/>
              </a:prstClr>
            </a:outerShdw>
          </a:effectLst>
        </p:spPr>
        <p:style>
          <a:lnRef idx="1">
            <a:schemeClr val="accent2"/>
          </a:lnRef>
          <a:fillRef idx="0">
            <a:schemeClr val="accent2"/>
          </a:fillRef>
          <a:effectRef idx="0">
            <a:schemeClr val="accent2"/>
          </a:effectRef>
          <a:fontRef idx="minor">
            <a:schemeClr val="tx1"/>
          </a:fontRef>
        </p:style>
      </p:cxnSp>
      <p:sp>
        <p:nvSpPr>
          <p:cNvPr id="2" name="Title 1"/>
          <p:cNvSpPr>
            <a:spLocks noGrp="1"/>
          </p:cNvSpPr>
          <p:nvPr>
            <p:ph type="title"/>
          </p:nvPr>
        </p:nvSpPr>
        <p:spPr>
          <a:xfrm>
            <a:off x="1295400" y="76200"/>
            <a:ext cx="7391400" cy="609600"/>
          </a:xfrm>
        </p:spPr>
        <p:txBody>
          <a:bodyPr/>
          <a:lstStyle/>
          <a:p>
            <a:pPr algn="l">
              <a:lnSpc>
                <a:spcPct val="100000"/>
              </a:lnSpc>
            </a:pPr>
            <a:r>
              <a:rPr lang="en-US" b="1" dirty="0">
                <a:solidFill>
                  <a:schemeClr val="bg1"/>
                </a:solidFill>
                <a:latin typeface="Garamond" panose="02020404030301010803" pitchFamily="18" charset="0"/>
              </a:rPr>
              <a:t>Ceilings</a:t>
            </a:r>
            <a:endParaRPr lang="en-GB" b="1" dirty="0">
              <a:solidFill>
                <a:schemeClr val="bg1"/>
              </a:solidFill>
              <a:latin typeface="Garamond" panose="02020404030301010803" pitchFamily="18" charset="0"/>
            </a:endParaRPr>
          </a:p>
        </p:txBody>
      </p:sp>
      <p:sp>
        <p:nvSpPr>
          <p:cNvPr id="3" name="Slide Number Placeholder 2"/>
          <p:cNvSpPr>
            <a:spLocks noGrp="1"/>
          </p:cNvSpPr>
          <p:nvPr>
            <p:ph type="sldNum" sz="quarter" idx="12"/>
          </p:nvPr>
        </p:nvSpPr>
        <p:spPr>
          <a:xfrm>
            <a:off x="6858000" y="6381750"/>
            <a:ext cx="2133600" cy="476250"/>
          </a:xfrm>
        </p:spPr>
        <p:txBody>
          <a:bodyPr/>
          <a:lstStyle/>
          <a:p>
            <a:fld id="{6362C644-CE77-42B8-B5CD-5CB7A7CBCD84}" type="slidenum">
              <a:rPr lang="en-GB" smtClean="0"/>
              <a:t>17</a:t>
            </a:fld>
            <a:endParaRPr lang="en-GB" dirty="0"/>
          </a:p>
        </p:txBody>
      </p:sp>
      <p:graphicFrame>
        <p:nvGraphicFramePr>
          <p:cNvPr id="8" name="Table 7"/>
          <p:cNvGraphicFramePr>
            <a:graphicFrameLocks noGrp="1"/>
          </p:cNvGraphicFramePr>
          <p:nvPr>
            <p:extLst>
              <p:ext uri="{D42A27DB-BD31-4B8C-83A1-F6EECF244321}">
                <p14:modId xmlns:p14="http://schemas.microsoft.com/office/powerpoint/2010/main" val="262862105"/>
              </p:ext>
            </p:extLst>
          </p:nvPr>
        </p:nvGraphicFramePr>
        <p:xfrm>
          <a:off x="2971800" y="2915667"/>
          <a:ext cx="5257800" cy="734069"/>
        </p:xfrm>
        <a:graphic>
          <a:graphicData uri="http://schemas.openxmlformats.org/drawingml/2006/table">
            <a:tbl>
              <a:tblPr firstRow="1" bandRow="1">
                <a:tableStyleId>{2D5ABB26-0587-4C30-8999-92F81FD0307C}</a:tableStyleId>
              </a:tblPr>
              <a:tblGrid>
                <a:gridCol w="5035639">
                  <a:extLst>
                    <a:ext uri="{9D8B030D-6E8A-4147-A177-3AD203B41FA5}">
                      <a16:colId xmlns:a16="http://schemas.microsoft.com/office/drawing/2014/main" val="20000"/>
                    </a:ext>
                  </a:extLst>
                </a:gridCol>
                <a:gridCol w="222161">
                  <a:extLst>
                    <a:ext uri="{9D8B030D-6E8A-4147-A177-3AD203B41FA5}">
                      <a16:colId xmlns:a16="http://schemas.microsoft.com/office/drawing/2014/main" val="20001"/>
                    </a:ext>
                  </a:extLst>
                </a:gridCol>
              </a:tblGrid>
              <a:tr h="7340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u="none" strike="noStrike" kern="1200" cap="none" spc="0" normalizeH="0" baseline="0" noProof="0" dirty="0">
                          <a:ln>
                            <a:noFill/>
                          </a:ln>
                          <a:solidFill>
                            <a:schemeClr val="tx1"/>
                          </a:solidFill>
                          <a:effectLst/>
                          <a:uLnTx/>
                          <a:uFillTx/>
                          <a:latin typeface="+mn-lt"/>
                          <a:ea typeface="+mn-ea"/>
                          <a:cs typeface="+mn-cs"/>
                          <a:sym typeface="Wingdings" panose="05000000000000000000" pitchFamily="2" charset="2"/>
                        </a:rPr>
                        <a:t>Maximum rate: 22 per cent.</a:t>
                      </a:r>
                      <a:br>
                        <a:rPr kumimoji="0" lang="en-US" sz="1800" u="none" strike="noStrike" kern="1200" cap="none" spc="0" normalizeH="0" baseline="0" noProof="0" dirty="0">
                          <a:ln>
                            <a:noFill/>
                          </a:ln>
                          <a:solidFill>
                            <a:schemeClr val="tx1"/>
                          </a:solidFill>
                          <a:effectLst/>
                          <a:uLnTx/>
                          <a:uFillTx/>
                          <a:latin typeface="+mn-lt"/>
                          <a:ea typeface="+mn-ea"/>
                          <a:cs typeface="+mn-cs"/>
                          <a:sym typeface="Wingdings" panose="05000000000000000000" pitchFamily="2" charset="2"/>
                        </a:rPr>
                      </a:br>
                      <a:endParaRPr kumimoji="0" lang="en-US" sz="1800" u="none" strike="noStrike" kern="1200" cap="none" spc="0" normalizeH="0" baseline="0" noProof="0" dirty="0">
                        <a:ln>
                          <a:noFill/>
                        </a:ln>
                        <a:solidFill>
                          <a:schemeClr val="tx1"/>
                        </a:solidFill>
                        <a:effectLst/>
                        <a:uLnTx/>
                        <a:uFillTx/>
                        <a:latin typeface="+mn-lt"/>
                        <a:ea typeface="+mn-ea"/>
                        <a:cs typeface="+mn-cs"/>
                        <a:sym typeface="Wingdings" panose="05000000000000000000" pitchFamily="2" charset="2"/>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mn-lt"/>
                        <a:sym typeface="Wingdings" panose="05000000000000000000" pitchFamily="2" charset="2"/>
                      </a:endParaRPr>
                    </a:p>
                  </a:txBody>
                  <a:tcPr/>
                </a:tc>
                <a:extLst>
                  <a:ext uri="{0D108BD9-81ED-4DB2-BD59-A6C34878D82A}">
                    <a16:rowId xmlns:a16="http://schemas.microsoft.com/office/drawing/2014/main" val="10000"/>
                  </a:ext>
                </a:extLst>
              </a:tr>
            </a:tbl>
          </a:graphicData>
        </a:graphic>
      </p:graphicFrame>
      <p:cxnSp>
        <p:nvCxnSpPr>
          <p:cNvPr id="12" name="Straight Arrow Connector 11"/>
          <p:cNvCxnSpPr/>
          <p:nvPr/>
        </p:nvCxnSpPr>
        <p:spPr>
          <a:xfrm flipV="1">
            <a:off x="684304" y="1752600"/>
            <a:ext cx="0" cy="3657600"/>
          </a:xfrm>
          <a:prstGeom prst="straightConnector1">
            <a:avLst/>
          </a:prstGeom>
          <a:ln w="12700">
            <a:tailEnd type="arrow"/>
          </a:ln>
          <a:effectLst>
            <a:outerShdw blurRad="50800" dist="381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684304" y="3429000"/>
            <a:ext cx="7088096" cy="0"/>
          </a:xfrm>
          <a:prstGeom prst="line">
            <a:avLst/>
          </a:prstGeom>
          <a:ln w="12700">
            <a:solidFill>
              <a:schemeClr val="tx1"/>
            </a:solidFill>
          </a:ln>
          <a:effectLst>
            <a:outerShdw blurRad="50800" dist="38100" dir="2700000" algn="tl" rotWithShape="0">
              <a:prstClr val="black">
                <a:alpha val="40000"/>
              </a:prstClr>
            </a:outerShdw>
          </a:effectLst>
        </p:spPr>
        <p:style>
          <a:lnRef idx="1">
            <a:schemeClr val="accent2"/>
          </a:lnRef>
          <a:fillRef idx="0">
            <a:schemeClr val="accent2"/>
          </a:fillRef>
          <a:effectRef idx="0">
            <a:schemeClr val="accent2"/>
          </a:effectRef>
          <a:fontRef idx="minor">
            <a:schemeClr val="tx1"/>
          </a:fontRef>
        </p:style>
      </p:cxnSp>
      <p:sp>
        <p:nvSpPr>
          <p:cNvPr id="19" name="TextBox 18"/>
          <p:cNvSpPr txBox="1"/>
          <p:nvPr/>
        </p:nvSpPr>
        <p:spPr>
          <a:xfrm>
            <a:off x="13106" y="3738380"/>
            <a:ext cx="872146" cy="307777"/>
          </a:xfrm>
          <a:prstGeom prst="rect">
            <a:avLst/>
          </a:prstGeom>
          <a:noFill/>
        </p:spPr>
        <p:txBody>
          <a:bodyPr wrap="square" rtlCol="0">
            <a:spAutoFit/>
          </a:bodyPr>
          <a:lstStyle/>
          <a:p>
            <a:r>
              <a:rPr lang="en-US" sz="1400" b="1" i="1" dirty="0"/>
              <a:t>Scale</a:t>
            </a:r>
            <a:endParaRPr lang="en-GB" sz="1400" b="1" i="1" dirty="0"/>
          </a:p>
        </p:txBody>
      </p:sp>
      <p:cxnSp>
        <p:nvCxnSpPr>
          <p:cNvPr id="5" name="Straight Arrow Connector 4"/>
          <p:cNvCxnSpPr/>
          <p:nvPr/>
        </p:nvCxnSpPr>
        <p:spPr bwMode="auto">
          <a:xfrm>
            <a:off x="1320688" y="4193977"/>
            <a:ext cx="0" cy="723900"/>
          </a:xfrm>
          <a:prstGeom prst="straightConnector1">
            <a:avLst/>
          </a:prstGeom>
          <a:solidFill>
            <a:schemeClr val="accent1"/>
          </a:solidFill>
          <a:ln w="222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p:cNvSpPr/>
          <p:nvPr/>
        </p:nvSpPr>
        <p:spPr bwMode="auto">
          <a:xfrm>
            <a:off x="858430" y="3892154"/>
            <a:ext cx="990600" cy="301823"/>
          </a:xfrm>
          <a:prstGeom prst="rect">
            <a:avLst/>
          </a:prstGeom>
          <a:solidFill>
            <a:schemeClr val="accent2">
              <a:lumMod val="40000"/>
              <a:lumOff val="60000"/>
            </a:schemeClr>
          </a:solidFill>
          <a:ln>
            <a:noFill/>
            <a:headEnd type="none" w="med" len="med"/>
            <a:tailEnd type="none" w="med" len="med"/>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i="0" u="none" strike="noStrike" cap="none" normalizeH="0" baseline="0" dirty="0">
                <a:ln>
                  <a:noFill/>
                </a:ln>
                <a:solidFill>
                  <a:schemeClr val="tx1"/>
                </a:solidFill>
                <a:effectLst/>
                <a:latin typeface="Arial" charset="0"/>
                <a:cs typeface="Arial" charset="0"/>
              </a:rPr>
              <a:t>LDCs</a:t>
            </a:r>
            <a:endParaRPr kumimoji="0" lang="en-GB" sz="1800" i="0" u="none" strike="noStrike" cap="none" normalizeH="0" baseline="0" dirty="0">
              <a:ln>
                <a:noFill/>
              </a:ln>
              <a:solidFill>
                <a:schemeClr val="tx1"/>
              </a:solidFill>
              <a:effectLst/>
              <a:latin typeface="Arial" charset="0"/>
              <a:cs typeface="Arial" charset="0"/>
            </a:endParaRPr>
          </a:p>
        </p:txBody>
      </p:sp>
      <p:cxnSp>
        <p:nvCxnSpPr>
          <p:cNvPr id="16" name="Straight Arrow Connector 15"/>
          <p:cNvCxnSpPr/>
          <p:nvPr/>
        </p:nvCxnSpPr>
        <p:spPr bwMode="auto">
          <a:xfrm>
            <a:off x="1371600" y="2324100"/>
            <a:ext cx="0" cy="723900"/>
          </a:xfrm>
          <a:prstGeom prst="straightConnector1">
            <a:avLst/>
          </a:prstGeom>
          <a:solidFill>
            <a:schemeClr val="accent1"/>
          </a:solidFill>
          <a:ln w="222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Rectangle 19"/>
          <p:cNvSpPr/>
          <p:nvPr/>
        </p:nvSpPr>
        <p:spPr bwMode="auto">
          <a:xfrm>
            <a:off x="914400" y="2057400"/>
            <a:ext cx="990600" cy="301823"/>
          </a:xfrm>
          <a:prstGeom prst="rect">
            <a:avLst/>
          </a:prstGeom>
          <a:solidFill>
            <a:schemeClr val="accent2">
              <a:lumMod val="40000"/>
              <a:lumOff val="60000"/>
            </a:schemeClr>
          </a:solidFill>
          <a:ln>
            <a:noFill/>
            <a:headEnd type="none" w="med" len="med"/>
            <a:tailEnd type="none" w="med" len="med"/>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i="0" u="none" strike="noStrike" cap="none" normalizeH="0" baseline="0" dirty="0">
                <a:ln>
                  <a:noFill/>
                </a:ln>
                <a:solidFill>
                  <a:schemeClr val="tx1"/>
                </a:solidFill>
                <a:effectLst/>
                <a:latin typeface="Arial" charset="0"/>
                <a:cs typeface="Arial" charset="0"/>
              </a:rPr>
              <a:t>MS</a:t>
            </a:r>
            <a:endParaRPr kumimoji="0" lang="en-GB" sz="1800" i="0" u="none" strike="noStrike" cap="none" normalizeH="0" baseline="0" dirty="0">
              <a:ln>
                <a:noFill/>
              </a:ln>
              <a:solidFill>
                <a:schemeClr val="tx1"/>
              </a:solidFill>
              <a:effectLst/>
              <a:latin typeface="Arial" charset="0"/>
              <a:cs typeface="Arial" charset="0"/>
            </a:endParaRPr>
          </a:p>
        </p:txBody>
      </p:sp>
      <p:sp>
        <p:nvSpPr>
          <p:cNvPr id="10" name="Rectangle 9"/>
          <p:cNvSpPr/>
          <p:nvPr/>
        </p:nvSpPr>
        <p:spPr>
          <a:xfrm>
            <a:off x="701837" y="2920285"/>
            <a:ext cx="1975221" cy="369332"/>
          </a:xfrm>
          <a:prstGeom prst="rect">
            <a:avLst/>
          </a:prstGeom>
        </p:spPr>
        <p:txBody>
          <a:bodyPr wrap="none">
            <a:spAutoFit/>
          </a:bodyPr>
          <a:lstStyle/>
          <a:p>
            <a:pPr>
              <a:defRPr/>
            </a:pPr>
            <a:r>
              <a:rPr lang="en-US" b="1" dirty="0"/>
              <a:t>Maximum Ceiling</a:t>
            </a:r>
            <a:endParaRPr lang="en-GB" b="1" dirty="0"/>
          </a:p>
        </p:txBody>
      </p:sp>
      <p:sp>
        <p:nvSpPr>
          <p:cNvPr id="21" name="TextBox 20"/>
          <p:cNvSpPr txBox="1"/>
          <p:nvPr/>
        </p:nvSpPr>
        <p:spPr>
          <a:xfrm>
            <a:off x="173527" y="5141709"/>
            <a:ext cx="872146" cy="307777"/>
          </a:xfrm>
          <a:prstGeom prst="rect">
            <a:avLst/>
          </a:prstGeom>
          <a:noFill/>
        </p:spPr>
        <p:txBody>
          <a:bodyPr wrap="square" rtlCol="0">
            <a:spAutoFit/>
          </a:bodyPr>
          <a:lstStyle/>
          <a:p>
            <a:r>
              <a:rPr lang="en-US" sz="1400" i="1" dirty="0"/>
              <a:t>0.010</a:t>
            </a:r>
            <a:endParaRPr lang="en-GB" sz="1400" i="1" dirty="0"/>
          </a:p>
        </p:txBody>
      </p:sp>
      <p:sp>
        <p:nvSpPr>
          <p:cNvPr id="22" name="TextBox 21"/>
          <p:cNvSpPr txBox="1"/>
          <p:nvPr/>
        </p:nvSpPr>
        <p:spPr>
          <a:xfrm>
            <a:off x="25940" y="3202351"/>
            <a:ext cx="872146" cy="307777"/>
          </a:xfrm>
          <a:prstGeom prst="rect">
            <a:avLst/>
          </a:prstGeom>
          <a:noFill/>
        </p:spPr>
        <p:txBody>
          <a:bodyPr wrap="square" rtlCol="0">
            <a:spAutoFit/>
          </a:bodyPr>
          <a:lstStyle/>
          <a:p>
            <a:r>
              <a:rPr lang="en-US" sz="1400" i="1" dirty="0"/>
              <a:t>22.000</a:t>
            </a:r>
            <a:endParaRPr lang="en-GB" sz="1400" i="1" dirty="0"/>
          </a:p>
        </p:txBody>
      </p:sp>
    </p:spTree>
    <p:extLst>
      <p:ext uri="{BB962C8B-B14F-4D97-AF65-F5344CB8AC3E}">
        <p14:creationId xmlns:p14="http://schemas.microsoft.com/office/powerpoint/2010/main" val="1769885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0" name="Straight Arrow Connector 109"/>
          <p:cNvCxnSpPr/>
          <p:nvPr/>
        </p:nvCxnSpPr>
        <p:spPr>
          <a:xfrm>
            <a:off x="6810153" y="5220722"/>
            <a:ext cx="483520" cy="2"/>
          </a:xfrm>
          <a:prstGeom prst="straightConnector1">
            <a:avLst/>
          </a:prstGeom>
          <a:ln>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54" name="Rectangle 153"/>
          <p:cNvSpPr/>
          <p:nvPr/>
        </p:nvSpPr>
        <p:spPr>
          <a:xfrm>
            <a:off x="2357174" y="1576259"/>
            <a:ext cx="2093789" cy="4609076"/>
          </a:xfrm>
          <a:prstGeom prst="rect">
            <a:avLst/>
          </a:prstGeom>
          <a:solidFill>
            <a:schemeClr val="tx2">
              <a:lumMod val="60000"/>
              <a:lumOff val="40000"/>
              <a:alpha val="33000"/>
            </a:schemeClr>
          </a:solidFill>
          <a:ln>
            <a:solidFill>
              <a:schemeClr val="tx2">
                <a:lumMod val="20000"/>
                <a:lumOff val="8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a:p>
            <a:pPr algn="ctr"/>
            <a:r>
              <a:rPr lang="en-US" sz="1200" dirty="0">
                <a:solidFill>
                  <a:schemeClr val="tx1"/>
                </a:solidFill>
              </a:rPr>
              <a:t> </a:t>
            </a:r>
          </a:p>
        </p:txBody>
      </p:sp>
      <p:sp>
        <p:nvSpPr>
          <p:cNvPr id="156" name="Rounded Rectangle 155"/>
          <p:cNvSpPr/>
          <p:nvPr/>
        </p:nvSpPr>
        <p:spPr>
          <a:xfrm>
            <a:off x="2507214" y="1909024"/>
            <a:ext cx="1416215" cy="8370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Relief measures</a:t>
            </a:r>
            <a:endParaRPr lang="en-GB" b="1" i="1" dirty="0"/>
          </a:p>
        </p:txBody>
      </p:sp>
      <p:sp>
        <p:nvSpPr>
          <p:cNvPr id="132" name="TextBox 131"/>
          <p:cNvSpPr txBox="1"/>
          <p:nvPr/>
        </p:nvSpPr>
        <p:spPr>
          <a:xfrm>
            <a:off x="2485751" y="1016169"/>
            <a:ext cx="1164378" cy="400110"/>
          </a:xfrm>
          <a:prstGeom prst="rect">
            <a:avLst/>
          </a:prstGeom>
          <a:noFill/>
        </p:spPr>
        <p:txBody>
          <a:bodyPr wrap="square" rtlCol="0">
            <a:spAutoFit/>
          </a:bodyPr>
          <a:lstStyle/>
          <a:p>
            <a:r>
              <a:rPr lang="en-US" sz="2000" b="1" i="1" dirty="0"/>
              <a:t>Steps 2-6</a:t>
            </a:r>
            <a:endParaRPr lang="en-GB" sz="2000" b="1" i="1" dirty="0"/>
          </a:p>
        </p:txBody>
      </p:sp>
      <p:sp>
        <p:nvSpPr>
          <p:cNvPr id="153" name="Rectangle 152"/>
          <p:cNvSpPr/>
          <p:nvPr/>
        </p:nvSpPr>
        <p:spPr>
          <a:xfrm>
            <a:off x="157699" y="1546247"/>
            <a:ext cx="2009828" cy="4609076"/>
          </a:xfrm>
          <a:prstGeom prst="rect">
            <a:avLst/>
          </a:prstGeom>
          <a:solidFill>
            <a:schemeClr val="tx2">
              <a:lumMod val="60000"/>
              <a:lumOff val="40000"/>
              <a:alpha val="33000"/>
            </a:schemeClr>
          </a:solidFill>
          <a:ln>
            <a:solidFill>
              <a:schemeClr val="tx2">
                <a:lumMod val="20000"/>
                <a:lumOff val="8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r"/>
            <a:endParaRPr lang="en-US" sz="1600" dirty="0">
              <a:solidFill>
                <a:schemeClr val="tx2">
                  <a:lumMod val="75000"/>
                </a:schemeClr>
              </a:solidFill>
            </a:endParaRPr>
          </a:p>
        </p:txBody>
      </p:sp>
      <p:sp>
        <p:nvSpPr>
          <p:cNvPr id="2" name="Title 1"/>
          <p:cNvSpPr>
            <a:spLocks noGrp="1"/>
          </p:cNvSpPr>
          <p:nvPr>
            <p:ph type="title"/>
          </p:nvPr>
        </p:nvSpPr>
        <p:spPr>
          <a:xfrm>
            <a:off x="1270488" y="76200"/>
            <a:ext cx="7391400" cy="642439"/>
          </a:xfrm>
        </p:spPr>
        <p:txBody>
          <a:bodyPr/>
          <a:lstStyle/>
          <a:p>
            <a:r>
              <a:rPr lang="en-US" sz="2800" b="1" dirty="0">
                <a:solidFill>
                  <a:schemeClr val="bg1"/>
                </a:solidFill>
              </a:rPr>
              <a:t>Overview of the process</a:t>
            </a:r>
            <a:endParaRPr lang="en-GB" sz="2800" b="1" dirty="0">
              <a:solidFill>
                <a:schemeClr val="bg1"/>
              </a:solidFill>
            </a:endParaRPr>
          </a:p>
        </p:txBody>
      </p:sp>
      <p:sp>
        <p:nvSpPr>
          <p:cNvPr id="3" name="Slide Number Placeholder 2"/>
          <p:cNvSpPr>
            <a:spLocks noGrp="1"/>
          </p:cNvSpPr>
          <p:nvPr>
            <p:ph type="sldNum" sz="quarter" idx="12"/>
          </p:nvPr>
        </p:nvSpPr>
        <p:spPr/>
        <p:txBody>
          <a:bodyPr/>
          <a:lstStyle/>
          <a:p>
            <a:fld id="{6362C644-CE77-42B8-B5CD-5CB7A7CBCD84}" type="slidenum">
              <a:rPr lang="en-GB" smtClean="0"/>
              <a:t>18</a:t>
            </a:fld>
            <a:endParaRPr lang="en-GB"/>
          </a:p>
        </p:txBody>
      </p:sp>
      <p:cxnSp>
        <p:nvCxnSpPr>
          <p:cNvPr id="102" name="Straight Connector 101"/>
          <p:cNvCxnSpPr/>
          <p:nvPr/>
        </p:nvCxnSpPr>
        <p:spPr>
          <a:xfrm>
            <a:off x="449183" y="5486400"/>
            <a:ext cx="320310" cy="0"/>
          </a:xfrm>
          <a:prstGeom prst="line">
            <a:avLst/>
          </a:prstGeom>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2642449" y="2651001"/>
            <a:ext cx="0" cy="225151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2642449" y="4902514"/>
            <a:ext cx="263022" cy="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H="1">
            <a:off x="2642449" y="3549826"/>
            <a:ext cx="263022" cy="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449183" y="4409252"/>
            <a:ext cx="327321" cy="0"/>
          </a:xfrm>
          <a:prstGeom prst="line">
            <a:avLst/>
          </a:prstGeom>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49183" y="3438242"/>
            <a:ext cx="327321" cy="0"/>
          </a:xfrm>
          <a:prstGeom prst="line">
            <a:avLst/>
          </a:prstGeom>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49183" y="2730062"/>
            <a:ext cx="0" cy="2756338"/>
          </a:xfrm>
          <a:prstGeom prst="line">
            <a:avLst/>
          </a:prstGeom>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1" name="Rounded Rectangle 170"/>
          <p:cNvSpPr/>
          <p:nvPr/>
        </p:nvSpPr>
        <p:spPr>
          <a:xfrm>
            <a:off x="280246" y="1897396"/>
            <a:ext cx="1219289" cy="8566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Income Measure</a:t>
            </a:r>
            <a:endParaRPr lang="en-GB" b="1" i="1" dirty="0"/>
          </a:p>
        </p:txBody>
      </p:sp>
      <p:sp>
        <p:nvSpPr>
          <p:cNvPr id="92" name="Rounded Rectangle 91"/>
          <p:cNvSpPr/>
          <p:nvPr/>
        </p:nvSpPr>
        <p:spPr>
          <a:xfrm>
            <a:off x="624104" y="3036322"/>
            <a:ext cx="1316750" cy="794897"/>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t>GNI in national currency</a:t>
            </a:r>
          </a:p>
        </p:txBody>
      </p:sp>
      <p:sp>
        <p:nvSpPr>
          <p:cNvPr id="95" name="Rounded Rectangle 94"/>
          <p:cNvSpPr/>
          <p:nvPr/>
        </p:nvSpPr>
        <p:spPr>
          <a:xfrm>
            <a:off x="624104" y="4026204"/>
            <a:ext cx="1543423" cy="791274"/>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t>Conversion rates</a:t>
            </a:r>
          </a:p>
        </p:txBody>
      </p:sp>
      <p:sp>
        <p:nvSpPr>
          <p:cNvPr id="99" name="Rounded Rectangle 98"/>
          <p:cNvSpPr/>
          <p:nvPr/>
        </p:nvSpPr>
        <p:spPr>
          <a:xfrm>
            <a:off x="600759" y="5029200"/>
            <a:ext cx="1327933" cy="677029"/>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t>GNI in US dollars</a:t>
            </a:r>
          </a:p>
        </p:txBody>
      </p:sp>
      <p:sp>
        <p:nvSpPr>
          <p:cNvPr id="48" name="TextBox 47"/>
          <p:cNvSpPr txBox="1"/>
          <p:nvPr/>
        </p:nvSpPr>
        <p:spPr>
          <a:xfrm>
            <a:off x="554776" y="1016169"/>
            <a:ext cx="951457" cy="400110"/>
          </a:xfrm>
          <a:prstGeom prst="rect">
            <a:avLst/>
          </a:prstGeom>
          <a:noFill/>
        </p:spPr>
        <p:txBody>
          <a:bodyPr wrap="square" rtlCol="0">
            <a:spAutoFit/>
          </a:bodyPr>
          <a:lstStyle/>
          <a:p>
            <a:r>
              <a:rPr lang="en-US" sz="2000" b="1" i="1" dirty="0"/>
              <a:t>Step 1</a:t>
            </a:r>
            <a:endParaRPr lang="en-GB" sz="2000" b="1" i="1" dirty="0"/>
          </a:p>
        </p:txBody>
      </p:sp>
      <p:sp>
        <p:nvSpPr>
          <p:cNvPr id="60" name="Rounded Rectangle 59"/>
          <p:cNvSpPr/>
          <p:nvPr/>
        </p:nvSpPr>
        <p:spPr>
          <a:xfrm>
            <a:off x="7467600" y="3358986"/>
            <a:ext cx="1600200" cy="914400"/>
          </a:xfrm>
          <a:prstGeom prst="roundRect">
            <a:avLst/>
          </a:prstGeom>
          <a:solidFill>
            <a:schemeClr val="tx1">
              <a:lumMod val="50000"/>
              <a:lumOff val="5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Average of machine scales</a:t>
            </a:r>
            <a:endParaRPr lang="en-GB" b="1" dirty="0"/>
          </a:p>
        </p:txBody>
      </p:sp>
      <p:sp>
        <p:nvSpPr>
          <p:cNvPr id="98" name="Rectangle 97"/>
          <p:cNvSpPr/>
          <p:nvPr/>
        </p:nvSpPr>
        <p:spPr>
          <a:xfrm>
            <a:off x="4648200" y="1554264"/>
            <a:ext cx="2133600" cy="4609076"/>
          </a:xfrm>
          <a:prstGeom prst="rect">
            <a:avLst/>
          </a:prstGeom>
          <a:solidFill>
            <a:schemeClr val="tx2">
              <a:lumMod val="60000"/>
              <a:lumOff val="40000"/>
              <a:alpha val="33000"/>
            </a:schemeClr>
          </a:solidFill>
          <a:ln>
            <a:solidFill>
              <a:schemeClr val="tx2">
                <a:lumMod val="20000"/>
                <a:lumOff val="8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solidFill>
                <a:schemeClr val="tx2">
                  <a:lumMod val="75000"/>
                </a:schemeClr>
              </a:solidFill>
            </a:endParaRPr>
          </a:p>
          <a:p>
            <a:endParaRPr lang="en-US" sz="1600" dirty="0">
              <a:solidFill>
                <a:schemeClr val="tx2">
                  <a:lumMod val="75000"/>
                </a:schemeClr>
              </a:solidFill>
            </a:endParaRPr>
          </a:p>
          <a:p>
            <a:endParaRPr lang="en-US" sz="1600" dirty="0">
              <a:solidFill>
                <a:schemeClr val="tx2">
                  <a:lumMod val="75000"/>
                </a:schemeClr>
              </a:solidFill>
            </a:endParaRPr>
          </a:p>
          <a:p>
            <a:endParaRPr lang="en-US" sz="1600" dirty="0">
              <a:solidFill>
                <a:schemeClr val="tx2">
                  <a:lumMod val="75000"/>
                </a:schemeClr>
              </a:solidFill>
            </a:endParaRPr>
          </a:p>
          <a:p>
            <a:endParaRPr lang="en-US" sz="1600" dirty="0">
              <a:solidFill>
                <a:schemeClr val="tx2">
                  <a:lumMod val="75000"/>
                </a:schemeClr>
              </a:solidFill>
            </a:endParaRPr>
          </a:p>
          <a:p>
            <a:endParaRPr lang="en-US" sz="1600" dirty="0">
              <a:solidFill>
                <a:schemeClr val="tx2">
                  <a:lumMod val="75000"/>
                </a:schemeClr>
              </a:solidFill>
            </a:endParaRPr>
          </a:p>
          <a:p>
            <a:endParaRPr lang="en-US" sz="1600" dirty="0">
              <a:solidFill>
                <a:schemeClr val="tx2">
                  <a:lumMod val="75000"/>
                </a:schemeClr>
              </a:solidFill>
            </a:endParaRPr>
          </a:p>
          <a:p>
            <a:endParaRPr lang="en-US" sz="1600" dirty="0">
              <a:solidFill>
                <a:schemeClr val="tx2">
                  <a:lumMod val="75000"/>
                </a:schemeClr>
              </a:solidFill>
            </a:endParaRPr>
          </a:p>
          <a:p>
            <a:endParaRPr lang="en-US" sz="1600" dirty="0">
              <a:solidFill>
                <a:schemeClr val="tx2">
                  <a:lumMod val="75000"/>
                </a:schemeClr>
              </a:solidFill>
            </a:endParaRPr>
          </a:p>
          <a:p>
            <a:endParaRPr lang="en-US" sz="1600" dirty="0">
              <a:solidFill>
                <a:schemeClr val="tx2">
                  <a:lumMod val="75000"/>
                </a:schemeClr>
              </a:solidFill>
            </a:endParaRPr>
          </a:p>
          <a:p>
            <a:endParaRPr lang="en-US" sz="1600" dirty="0">
              <a:solidFill>
                <a:schemeClr val="tx2">
                  <a:lumMod val="75000"/>
                </a:schemeClr>
              </a:solidFill>
            </a:endParaRPr>
          </a:p>
        </p:txBody>
      </p:sp>
      <p:cxnSp>
        <p:nvCxnSpPr>
          <p:cNvPr id="16" name="Straight Arrow Connector 15"/>
          <p:cNvCxnSpPr/>
          <p:nvPr/>
        </p:nvCxnSpPr>
        <p:spPr>
          <a:xfrm flipH="1">
            <a:off x="8669078" y="2554965"/>
            <a:ext cx="0" cy="750173"/>
          </a:xfrm>
          <a:prstGeom prst="straightConnector1">
            <a:avLst/>
          </a:prstGeom>
          <a:ln>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51" name="Straight Arrow Connector 150"/>
          <p:cNvCxnSpPr/>
          <p:nvPr/>
        </p:nvCxnSpPr>
        <p:spPr>
          <a:xfrm flipV="1">
            <a:off x="6810153" y="2552335"/>
            <a:ext cx="374326" cy="2630"/>
          </a:xfrm>
          <a:prstGeom prst="straightConnector1">
            <a:avLst/>
          </a:prstGeom>
          <a:ln>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6" name="Rounded Rectangle 175"/>
          <p:cNvSpPr/>
          <p:nvPr/>
        </p:nvSpPr>
        <p:spPr>
          <a:xfrm>
            <a:off x="2895599" y="4580876"/>
            <a:ext cx="1335797" cy="753124"/>
          </a:xfrm>
          <a:prstGeom prst="roundRect">
            <a:avLst/>
          </a:prstGeom>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LPCIA</a:t>
            </a:r>
            <a:endParaRPr lang="en-GB" b="1" i="1" dirty="0"/>
          </a:p>
        </p:txBody>
      </p:sp>
      <p:sp>
        <p:nvSpPr>
          <p:cNvPr id="177" name="Rounded Rectangle 176"/>
          <p:cNvSpPr/>
          <p:nvPr/>
        </p:nvSpPr>
        <p:spPr>
          <a:xfrm>
            <a:off x="2890335" y="3077773"/>
            <a:ext cx="1529265" cy="890813"/>
          </a:xfrm>
          <a:prstGeom prst="roundRect">
            <a:avLst/>
          </a:prstGeom>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t>Debt burden adjustment</a:t>
            </a:r>
          </a:p>
        </p:txBody>
      </p:sp>
      <p:cxnSp>
        <p:nvCxnSpPr>
          <p:cNvPr id="160" name="Straight Arrow Connector 159"/>
          <p:cNvCxnSpPr/>
          <p:nvPr/>
        </p:nvCxnSpPr>
        <p:spPr>
          <a:xfrm>
            <a:off x="3650129" y="2247540"/>
            <a:ext cx="1263815" cy="2625"/>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a:off x="5066344" y="2552414"/>
            <a:ext cx="0" cy="2933789"/>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5066344" y="4470660"/>
            <a:ext cx="292437" cy="1"/>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8" name="Straight Connector 167"/>
          <p:cNvCxnSpPr>
            <a:stCxn id="165" idx="1"/>
          </p:cNvCxnSpPr>
          <p:nvPr/>
        </p:nvCxnSpPr>
        <p:spPr>
          <a:xfrm flipH="1">
            <a:off x="5066344" y="3455120"/>
            <a:ext cx="267656" cy="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flipH="1">
            <a:off x="5059680" y="5486203"/>
            <a:ext cx="274320" cy="0"/>
          </a:xfrm>
          <a:prstGeom prst="line">
            <a:avLst/>
          </a:prstGeom>
          <a:effectLst/>
        </p:spPr>
        <p:style>
          <a:lnRef idx="1">
            <a:schemeClr val="accent1"/>
          </a:lnRef>
          <a:fillRef idx="0">
            <a:schemeClr val="accent1"/>
          </a:fillRef>
          <a:effectRef idx="0">
            <a:schemeClr val="accent1"/>
          </a:effectRef>
          <a:fontRef idx="minor">
            <a:schemeClr val="tx1"/>
          </a:fontRef>
        </p:style>
      </p:cxnSp>
      <p:sp>
        <p:nvSpPr>
          <p:cNvPr id="163" name="Rounded Rectangle 162"/>
          <p:cNvSpPr/>
          <p:nvPr/>
        </p:nvSpPr>
        <p:spPr>
          <a:xfrm>
            <a:off x="4939481" y="1909024"/>
            <a:ext cx="1367397" cy="710470"/>
          </a:xfrm>
          <a:prstGeom prst="roundRect">
            <a:avLst/>
          </a:prstGeom>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Limits to the scale</a:t>
            </a:r>
            <a:endParaRPr lang="en-GB" b="1" i="1" dirty="0"/>
          </a:p>
        </p:txBody>
      </p:sp>
      <p:sp>
        <p:nvSpPr>
          <p:cNvPr id="109" name="TextBox 108"/>
          <p:cNvSpPr txBox="1"/>
          <p:nvPr/>
        </p:nvSpPr>
        <p:spPr>
          <a:xfrm>
            <a:off x="7073081" y="4569250"/>
            <a:ext cx="1480847" cy="1077218"/>
          </a:xfrm>
          <a:prstGeom prst="rect">
            <a:avLst/>
          </a:prstGeom>
          <a:solidFill>
            <a:schemeClr val="accent1"/>
          </a:solidFill>
          <a:ln>
            <a:solidFill>
              <a:schemeClr val="accent1">
                <a:lumMod val="40000"/>
                <a:lumOff val="60000"/>
              </a:schemeClr>
            </a:solidFill>
          </a:ln>
          <a:effectLst>
            <a:outerShdw blurRad="50800" dist="38100" dir="2700000" algn="tl" rotWithShape="0">
              <a:prstClr val="black">
                <a:alpha val="40000"/>
              </a:prstClr>
            </a:outerShdw>
          </a:effectLst>
        </p:spPr>
        <p:txBody>
          <a:bodyPr wrap="square" rtlCol="0">
            <a:spAutoFit/>
          </a:bodyPr>
          <a:lstStyle/>
          <a:p>
            <a:pPr algn="ctr"/>
            <a:r>
              <a:rPr lang="en-US" sz="1600" b="1" i="1" dirty="0">
                <a:solidFill>
                  <a:schemeClr val="bg1"/>
                </a:solidFill>
                <a:latin typeface="+mj-lt"/>
                <a:ea typeface="Batang" panose="02030600000101010101" pitchFamily="18" charset="-127"/>
                <a:cs typeface="Verdana" panose="020B0604030504040204" pitchFamily="34" charset="0"/>
              </a:rPr>
              <a:t>Machine scale for </a:t>
            </a:r>
          </a:p>
          <a:p>
            <a:pPr algn="ctr"/>
            <a:r>
              <a:rPr lang="en-US" sz="1600" b="1" i="1" dirty="0">
                <a:solidFill>
                  <a:schemeClr val="bg1"/>
                </a:solidFill>
                <a:latin typeface="+mj-lt"/>
                <a:ea typeface="Batang" panose="02030600000101010101" pitchFamily="18" charset="-127"/>
                <a:cs typeface="Verdana" panose="020B0604030504040204" pitchFamily="34" charset="0"/>
              </a:rPr>
              <a:t>6-year base period</a:t>
            </a:r>
            <a:endParaRPr lang="en-GB" sz="1600" b="1" i="1" dirty="0">
              <a:solidFill>
                <a:schemeClr val="bg1"/>
              </a:solidFill>
              <a:latin typeface="+mj-lt"/>
              <a:ea typeface="Batang" panose="02030600000101010101" pitchFamily="18" charset="-127"/>
              <a:cs typeface="Verdana" panose="020B0604030504040204" pitchFamily="34" charset="0"/>
            </a:endParaRPr>
          </a:p>
        </p:txBody>
      </p:sp>
      <p:cxnSp>
        <p:nvCxnSpPr>
          <p:cNvPr id="115" name="Straight Arrow Connector 114"/>
          <p:cNvCxnSpPr/>
          <p:nvPr/>
        </p:nvCxnSpPr>
        <p:spPr>
          <a:xfrm flipV="1">
            <a:off x="8669079" y="4324108"/>
            <a:ext cx="0" cy="900083"/>
          </a:xfrm>
          <a:prstGeom prst="straightConnector1">
            <a:avLst/>
          </a:prstGeom>
          <a:ln>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8553928" y="5220722"/>
            <a:ext cx="115150" cy="3469"/>
          </a:xfrm>
          <a:prstGeom prst="line">
            <a:avLst/>
          </a:prstGeom>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8305800" y="2552335"/>
            <a:ext cx="363279" cy="2630"/>
          </a:xfrm>
          <a:prstGeom prst="line">
            <a:avLst/>
          </a:prstGeom>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33" name="TextBox 132"/>
          <p:cNvSpPr txBox="1"/>
          <p:nvPr/>
        </p:nvSpPr>
        <p:spPr>
          <a:xfrm>
            <a:off x="4918016" y="999292"/>
            <a:ext cx="1164379" cy="400110"/>
          </a:xfrm>
          <a:prstGeom prst="rect">
            <a:avLst/>
          </a:prstGeom>
          <a:noFill/>
        </p:spPr>
        <p:txBody>
          <a:bodyPr wrap="square" rtlCol="0">
            <a:spAutoFit/>
          </a:bodyPr>
          <a:lstStyle/>
          <a:p>
            <a:r>
              <a:rPr lang="en-US" sz="2000" b="1" i="1" dirty="0"/>
              <a:t>Steps 7-9</a:t>
            </a:r>
            <a:endParaRPr lang="en-GB" sz="2000" b="1" i="1" dirty="0"/>
          </a:p>
        </p:txBody>
      </p:sp>
      <p:sp>
        <p:nvSpPr>
          <p:cNvPr id="134" name="TextBox 133"/>
          <p:cNvSpPr txBox="1"/>
          <p:nvPr/>
        </p:nvSpPr>
        <p:spPr>
          <a:xfrm>
            <a:off x="7258614" y="1025789"/>
            <a:ext cx="1047186" cy="400110"/>
          </a:xfrm>
          <a:prstGeom prst="rect">
            <a:avLst/>
          </a:prstGeom>
          <a:noFill/>
        </p:spPr>
        <p:txBody>
          <a:bodyPr wrap="square" rtlCol="0">
            <a:spAutoFit/>
          </a:bodyPr>
          <a:lstStyle/>
          <a:p>
            <a:r>
              <a:rPr lang="en-US" sz="2000" b="1" i="1" dirty="0"/>
              <a:t>Step 10</a:t>
            </a:r>
            <a:endParaRPr lang="en-GB" sz="2000" b="1" i="1" dirty="0"/>
          </a:p>
        </p:txBody>
      </p:sp>
      <p:cxnSp>
        <p:nvCxnSpPr>
          <p:cNvPr id="159" name="Straight Arrow Connector 158"/>
          <p:cNvCxnSpPr/>
          <p:nvPr/>
        </p:nvCxnSpPr>
        <p:spPr>
          <a:xfrm>
            <a:off x="1499535" y="2284192"/>
            <a:ext cx="1007679" cy="1808"/>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sp>
        <p:nvSpPr>
          <p:cNvPr id="149" name="TextBox 148"/>
          <p:cNvSpPr txBox="1"/>
          <p:nvPr/>
        </p:nvSpPr>
        <p:spPr>
          <a:xfrm>
            <a:off x="7010400" y="1981200"/>
            <a:ext cx="1410656" cy="1077218"/>
          </a:xfrm>
          <a:prstGeom prst="rect">
            <a:avLst/>
          </a:prstGeom>
          <a:solidFill>
            <a:schemeClr val="accent1"/>
          </a:solidFill>
          <a:ln>
            <a:solidFill>
              <a:schemeClr val="accent1">
                <a:lumMod val="60000"/>
                <a:lumOff val="40000"/>
              </a:schemeClr>
            </a:solidFill>
          </a:ln>
          <a:effectLst>
            <a:outerShdw blurRad="50800" dist="38100" dir="2700000" algn="tl" rotWithShape="0">
              <a:prstClr val="black">
                <a:alpha val="40000"/>
              </a:prstClr>
            </a:outerShdw>
          </a:effectLst>
        </p:spPr>
        <p:txBody>
          <a:bodyPr wrap="square" rtlCol="0">
            <a:spAutoFit/>
          </a:bodyPr>
          <a:lstStyle/>
          <a:p>
            <a:pPr algn="ctr"/>
            <a:r>
              <a:rPr lang="en-US" sz="1600" b="1" i="1" dirty="0">
                <a:solidFill>
                  <a:schemeClr val="bg1"/>
                </a:solidFill>
                <a:latin typeface="+mj-lt"/>
                <a:ea typeface="Batang" panose="02030600000101010101" pitchFamily="18" charset="-127"/>
                <a:cs typeface="Verdana" panose="020B0604030504040204" pitchFamily="34" charset="0"/>
              </a:rPr>
              <a:t>Machine scale for </a:t>
            </a:r>
          </a:p>
          <a:p>
            <a:pPr algn="ctr"/>
            <a:r>
              <a:rPr lang="en-US" sz="1600" b="1" i="1" dirty="0">
                <a:solidFill>
                  <a:schemeClr val="bg1"/>
                </a:solidFill>
                <a:latin typeface="+mj-lt"/>
                <a:ea typeface="Batang" panose="02030600000101010101" pitchFamily="18" charset="-127"/>
                <a:cs typeface="Verdana" panose="020B0604030504040204" pitchFamily="34" charset="0"/>
              </a:rPr>
              <a:t>3-year base period</a:t>
            </a:r>
            <a:endParaRPr lang="en-GB" sz="1200" b="1" i="1" dirty="0">
              <a:solidFill>
                <a:schemeClr val="bg1"/>
              </a:solidFill>
              <a:latin typeface="+mj-lt"/>
              <a:ea typeface="Batang" panose="02030600000101010101" pitchFamily="18" charset="-127"/>
              <a:cs typeface="Verdana" panose="020B0604030504040204" pitchFamily="34" charset="0"/>
            </a:endParaRPr>
          </a:p>
        </p:txBody>
      </p:sp>
      <p:sp>
        <p:nvSpPr>
          <p:cNvPr id="164" name="Rounded Rectangle 163"/>
          <p:cNvSpPr/>
          <p:nvPr/>
        </p:nvSpPr>
        <p:spPr>
          <a:xfrm>
            <a:off x="5334000" y="4132148"/>
            <a:ext cx="1142915" cy="677029"/>
          </a:xfrm>
          <a:prstGeom prst="roundRect">
            <a:avLst/>
          </a:prstGeom>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LDC ceiling</a:t>
            </a:r>
            <a:endParaRPr lang="en-GB" b="1" i="1" dirty="0"/>
          </a:p>
        </p:txBody>
      </p:sp>
      <p:sp>
        <p:nvSpPr>
          <p:cNvPr id="165" name="Rounded Rectangle 164"/>
          <p:cNvSpPr/>
          <p:nvPr/>
        </p:nvSpPr>
        <p:spPr>
          <a:xfrm>
            <a:off x="5334000" y="3116605"/>
            <a:ext cx="1142915" cy="677029"/>
          </a:xfrm>
          <a:prstGeom prst="roundRect">
            <a:avLst/>
          </a:prstGeom>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t>Floor</a:t>
            </a:r>
          </a:p>
        </p:txBody>
      </p:sp>
      <p:sp>
        <p:nvSpPr>
          <p:cNvPr id="169" name="Rounded Rectangle 168"/>
          <p:cNvSpPr/>
          <p:nvPr/>
        </p:nvSpPr>
        <p:spPr>
          <a:xfrm>
            <a:off x="5295029" y="5147690"/>
            <a:ext cx="1410571" cy="5585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Maximum</a:t>
            </a:r>
          </a:p>
          <a:p>
            <a:pPr algn="ctr"/>
            <a:r>
              <a:rPr lang="en-US" b="1" i="1" dirty="0"/>
              <a:t>ceiling</a:t>
            </a:r>
            <a:endParaRPr lang="en-GB" b="1" i="1" dirty="0"/>
          </a:p>
        </p:txBody>
      </p:sp>
    </p:spTree>
    <p:extLst>
      <p:ext uri="{BB962C8B-B14F-4D97-AF65-F5344CB8AC3E}">
        <p14:creationId xmlns:p14="http://schemas.microsoft.com/office/powerpoint/2010/main" val="622107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8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7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7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6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3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6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6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68"/>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6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7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6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6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6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9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151"/>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4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34"/>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110"/>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0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115"/>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37"/>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60"/>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16"/>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 grpId="0" animBg="1"/>
      <p:bldP spid="156" grpId="0" animBg="1"/>
      <p:bldP spid="132" grpId="0"/>
      <p:bldP spid="153" grpId="0" animBg="1"/>
      <p:bldP spid="171" grpId="0" animBg="1"/>
      <p:bldP spid="92" grpId="0" animBg="1"/>
      <p:bldP spid="95" grpId="0" animBg="1"/>
      <p:bldP spid="99" grpId="0" animBg="1"/>
      <p:bldP spid="48" grpId="0"/>
      <p:bldP spid="60" grpId="0" animBg="1"/>
      <p:bldP spid="98" grpId="0" animBg="1"/>
      <p:bldP spid="176" grpId="0" animBg="1"/>
      <p:bldP spid="177" grpId="0" animBg="1"/>
      <p:bldP spid="163" grpId="0" animBg="1"/>
      <p:bldP spid="109" grpId="0" animBg="1"/>
      <p:bldP spid="133" grpId="0"/>
      <p:bldP spid="134" grpId="0"/>
      <p:bldP spid="149" grpId="0" animBg="1"/>
      <p:bldP spid="164" grpId="0" animBg="1"/>
      <p:bldP spid="165" grpId="0" animBg="1"/>
      <p:bldP spid="16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3EB490-7FA9-478D-801E-75CD4692984D}"/>
              </a:ext>
            </a:extLst>
          </p:cNvPr>
          <p:cNvSpPr>
            <a:spLocks noGrp="1"/>
          </p:cNvSpPr>
          <p:nvPr>
            <p:ph idx="1"/>
          </p:nvPr>
        </p:nvSpPr>
        <p:spPr/>
        <p:txBody>
          <a:bodyPr/>
          <a:lstStyle/>
          <a:p>
            <a:pPr marL="0" indent="0" algn="ctr">
              <a:buNone/>
            </a:pPr>
            <a:endParaRPr lang="en-US" sz="3600" dirty="0"/>
          </a:p>
          <a:p>
            <a:pPr marL="0" indent="0" algn="ctr">
              <a:buNone/>
            </a:pPr>
            <a:endParaRPr lang="en-US" sz="3600" dirty="0"/>
          </a:p>
          <a:p>
            <a:pPr marL="0" indent="0" algn="ctr">
              <a:buNone/>
            </a:pPr>
            <a:endParaRPr lang="en-US" sz="3600" dirty="0"/>
          </a:p>
          <a:p>
            <a:pPr marL="0" indent="0" algn="ctr">
              <a:buNone/>
            </a:pPr>
            <a:r>
              <a:rPr lang="en-US" sz="3600" dirty="0"/>
              <a:t>Data Sources</a:t>
            </a:r>
          </a:p>
        </p:txBody>
      </p:sp>
      <p:sp>
        <p:nvSpPr>
          <p:cNvPr id="4" name="Slide Number Placeholder 3">
            <a:extLst>
              <a:ext uri="{FF2B5EF4-FFF2-40B4-BE49-F238E27FC236}">
                <a16:creationId xmlns:a16="http://schemas.microsoft.com/office/drawing/2014/main" id="{A211755F-D473-4618-8916-6B5857FF8B3A}"/>
              </a:ext>
            </a:extLst>
          </p:cNvPr>
          <p:cNvSpPr>
            <a:spLocks noGrp="1"/>
          </p:cNvSpPr>
          <p:nvPr>
            <p:ph type="sldNum" sz="quarter" idx="12"/>
          </p:nvPr>
        </p:nvSpPr>
        <p:spPr/>
        <p:txBody>
          <a:bodyPr/>
          <a:lstStyle/>
          <a:p>
            <a:fld id="{9E56C08F-4FAD-4CB4-952E-F0C5C6434575}" type="slidenum">
              <a:rPr lang="en-US" altLang="en-US" smtClean="0">
                <a:solidFill>
                  <a:srgbClr val="000000"/>
                </a:solidFill>
              </a:rPr>
              <a:pPr/>
              <a:t>19</a:t>
            </a:fld>
            <a:endParaRPr lang="en-US" altLang="en-US">
              <a:solidFill>
                <a:srgbClr val="000000"/>
              </a:solidFill>
            </a:endParaRPr>
          </a:p>
        </p:txBody>
      </p:sp>
    </p:spTree>
    <p:extLst>
      <p:ext uri="{BB962C8B-B14F-4D97-AF65-F5344CB8AC3E}">
        <p14:creationId xmlns:p14="http://schemas.microsoft.com/office/powerpoint/2010/main" val="2186180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8229600" cy="1143000"/>
          </a:xfrm>
        </p:spPr>
        <p:txBody>
          <a:bodyPr/>
          <a:lstStyle/>
          <a:p>
            <a:pPr algn="l"/>
            <a:r>
              <a:rPr lang="en-US" b="1" dirty="0">
                <a:solidFill>
                  <a:schemeClr val="bg1"/>
                </a:solidFill>
              </a:rPr>
              <a:t>Outline</a:t>
            </a:r>
            <a:endParaRPr lang="en-GB" b="1" dirty="0">
              <a:solidFill>
                <a:schemeClr val="bg1"/>
              </a:solidFill>
            </a:endParaRPr>
          </a:p>
        </p:txBody>
      </p:sp>
      <p:sp>
        <p:nvSpPr>
          <p:cNvPr id="6" name="Content Placeholder 5"/>
          <p:cNvSpPr>
            <a:spLocks noGrp="1"/>
          </p:cNvSpPr>
          <p:nvPr>
            <p:ph idx="1"/>
          </p:nvPr>
        </p:nvSpPr>
        <p:spPr>
          <a:xfrm>
            <a:off x="228600" y="1600200"/>
            <a:ext cx="8610600" cy="4876800"/>
          </a:xfrm>
        </p:spPr>
        <p:txBody>
          <a:bodyPr>
            <a:normAutofit/>
          </a:bodyPr>
          <a:lstStyle/>
          <a:p>
            <a:r>
              <a:rPr lang="en-US" sz="2800" b="1" dirty="0">
                <a:solidFill>
                  <a:schemeClr val="tx1"/>
                </a:solidFill>
              </a:rPr>
              <a:t>Introduction</a:t>
            </a:r>
          </a:p>
          <a:p>
            <a:r>
              <a:rPr lang="en-US" sz="2800" b="1" dirty="0">
                <a:solidFill>
                  <a:schemeClr val="tx1"/>
                </a:solidFill>
              </a:rPr>
              <a:t>Main components of the methodology</a:t>
            </a:r>
          </a:p>
          <a:p>
            <a:r>
              <a:rPr lang="en-US" b="1" dirty="0"/>
              <a:t>Data sources</a:t>
            </a:r>
            <a:endParaRPr lang="en-US" dirty="0"/>
          </a:p>
          <a:p>
            <a:r>
              <a:rPr lang="en-US" b="1" dirty="0"/>
              <a:t>Step by step calculation - Example</a:t>
            </a:r>
            <a:endParaRPr lang="en-US" sz="2800" b="1" dirty="0">
              <a:solidFill>
                <a:schemeClr val="tx1"/>
              </a:solidFill>
            </a:endParaRPr>
          </a:p>
          <a:p>
            <a:endParaRPr lang="en-US" sz="2800" dirty="0">
              <a:solidFill>
                <a:schemeClr val="tx1"/>
              </a:solidFill>
            </a:endParaRPr>
          </a:p>
          <a:p>
            <a:endParaRPr lang="en-GB" b="1" dirty="0"/>
          </a:p>
        </p:txBody>
      </p:sp>
      <p:sp>
        <p:nvSpPr>
          <p:cNvPr id="3" name="Slide Number Placeholder 2"/>
          <p:cNvSpPr>
            <a:spLocks noGrp="1"/>
          </p:cNvSpPr>
          <p:nvPr>
            <p:ph type="sldNum" sz="quarter" idx="12"/>
          </p:nvPr>
        </p:nvSpPr>
        <p:spPr/>
        <p:txBody>
          <a:bodyPr/>
          <a:lstStyle/>
          <a:p>
            <a:fld id="{6362C644-CE77-42B8-B5CD-5CB7A7CBCD84}" type="slidenum">
              <a:rPr lang="en-GB" smtClean="0"/>
              <a:pPr/>
              <a:t>2</a:t>
            </a:fld>
            <a:endParaRPr lang="en-GB"/>
          </a:p>
        </p:txBody>
      </p:sp>
    </p:spTree>
    <p:extLst>
      <p:ext uri="{BB962C8B-B14F-4D97-AF65-F5344CB8AC3E}">
        <p14:creationId xmlns:p14="http://schemas.microsoft.com/office/powerpoint/2010/main" val="3446607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National Income</a:t>
            </a:r>
          </a:p>
          <a:p>
            <a:pPr lvl="1"/>
            <a:r>
              <a:rPr lang="en-US" dirty="0">
                <a:solidFill>
                  <a:schemeClr val="tx1">
                    <a:lumMod val="85000"/>
                    <a:lumOff val="15000"/>
                  </a:schemeClr>
                </a:solidFill>
              </a:rPr>
              <a:t>Data are provided, </a:t>
            </a:r>
            <a:r>
              <a:rPr lang="en-US" b="1" dirty="0">
                <a:solidFill>
                  <a:schemeClr val="tx1">
                    <a:lumMod val="85000"/>
                    <a:lumOff val="15000"/>
                  </a:schemeClr>
                </a:solidFill>
              </a:rPr>
              <a:t>in national currency, </a:t>
            </a:r>
            <a:r>
              <a:rPr lang="en-US" dirty="0">
                <a:solidFill>
                  <a:schemeClr val="tx1">
                    <a:lumMod val="85000"/>
                    <a:lumOff val="15000"/>
                  </a:schemeClr>
                </a:solidFill>
              </a:rPr>
              <a:t>by MS to UNSD in response to the United Nations </a:t>
            </a:r>
            <a:r>
              <a:rPr lang="en-US" b="1" dirty="0">
                <a:solidFill>
                  <a:schemeClr val="tx1">
                    <a:lumMod val="85000"/>
                    <a:lumOff val="15000"/>
                  </a:schemeClr>
                </a:solidFill>
              </a:rPr>
              <a:t>annual national accounts questionnaire</a:t>
            </a:r>
            <a:r>
              <a:rPr lang="en-US" dirty="0">
                <a:solidFill>
                  <a:schemeClr val="tx1">
                    <a:lumMod val="85000"/>
                    <a:lumOff val="15000"/>
                  </a:schemeClr>
                </a:solidFill>
              </a:rPr>
              <a:t>.</a:t>
            </a:r>
          </a:p>
          <a:p>
            <a:pPr marL="0" indent="0">
              <a:buNone/>
            </a:pPr>
            <a:r>
              <a:rPr lang="en-GB" sz="2000" dirty="0"/>
              <a:t>        </a:t>
            </a:r>
            <a:r>
              <a:rPr lang="en-GB" sz="2000" u="sng" dirty="0">
                <a:hlinkClick r:id="rId3"/>
              </a:rPr>
              <a:t>http://unstats.un.org/unsd/nationalaccount/madt.asp?SB=1&amp;#SBG</a:t>
            </a:r>
            <a:endParaRPr lang="en-US" sz="2000" dirty="0">
              <a:solidFill>
                <a:schemeClr val="tx1">
                  <a:lumMod val="85000"/>
                  <a:lumOff val="15000"/>
                </a:schemeClr>
              </a:solidFill>
            </a:endParaRPr>
          </a:p>
          <a:p>
            <a:pPr lvl="1"/>
            <a:endParaRPr lang="en-US" b="1" dirty="0">
              <a:solidFill>
                <a:schemeClr val="tx1">
                  <a:lumMod val="85000"/>
                  <a:lumOff val="15000"/>
                </a:schemeClr>
              </a:solidFill>
            </a:endParaRPr>
          </a:p>
          <a:p>
            <a:pPr lvl="1"/>
            <a:r>
              <a:rPr lang="en-US" b="1" dirty="0">
                <a:solidFill>
                  <a:schemeClr val="tx1">
                    <a:lumMod val="85000"/>
                    <a:lumOff val="15000"/>
                  </a:schemeClr>
                </a:solidFill>
              </a:rPr>
              <a:t>When data are not available </a:t>
            </a:r>
            <a:r>
              <a:rPr lang="en-US" dirty="0">
                <a:solidFill>
                  <a:schemeClr val="tx1">
                    <a:lumMod val="85000"/>
                    <a:lumOff val="15000"/>
                  </a:schemeClr>
                </a:solidFill>
              </a:rPr>
              <a:t>from the MS, </a:t>
            </a:r>
            <a:r>
              <a:rPr lang="en-US" b="1" dirty="0">
                <a:solidFill>
                  <a:schemeClr val="tx1">
                    <a:lumMod val="85000"/>
                    <a:lumOff val="15000"/>
                  </a:schemeClr>
                </a:solidFill>
              </a:rPr>
              <a:t>UNSD prepares estimates based on available information from other sources</a:t>
            </a:r>
            <a:r>
              <a:rPr lang="en-US" dirty="0">
                <a:solidFill>
                  <a:schemeClr val="tx1">
                    <a:lumMod val="85000"/>
                    <a:lumOff val="15000"/>
                  </a:schemeClr>
                </a:solidFill>
              </a:rPr>
              <a:t> including: MS publications, UN regional commissions, the World Bank, and the IMF.</a:t>
            </a:r>
          </a:p>
        </p:txBody>
      </p:sp>
      <p:sp>
        <p:nvSpPr>
          <p:cNvPr id="4" name="Slide Number Placeholder 3"/>
          <p:cNvSpPr>
            <a:spLocks noGrp="1"/>
          </p:cNvSpPr>
          <p:nvPr>
            <p:ph type="sldNum" sz="quarter" idx="12"/>
          </p:nvPr>
        </p:nvSpPr>
        <p:spPr/>
        <p:txBody>
          <a:bodyPr/>
          <a:lstStyle/>
          <a:p>
            <a:fld id="{9E56C08F-4FAD-4CB4-952E-F0C5C6434575}" type="slidenum">
              <a:rPr lang="en-US" altLang="en-US" smtClean="0">
                <a:solidFill>
                  <a:srgbClr val="000000"/>
                </a:solidFill>
              </a:rPr>
              <a:pPr/>
              <a:t>20</a:t>
            </a:fld>
            <a:endParaRPr lang="en-US" altLang="en-US">
              <a:solidFill>
                <a:srgbClr val="000000"/>
              </a:solidFill>
            </a:endParaRPr>
          </a:p>
        </p:txBody>
      </p:sp>
      <p:sp>
        <p:nvSpPr>
          <p:cNvPr id="5" name="Title 1"/>
          <p:cNvSpPr txBox="1">
            <a:spLocks/>
          </p:cNvSpPr>
          <p:nvPr/>
        </p:nvSpPr>
        <p:spPr bwMode="auto">
          <a:xfrm>
            <a:off x="1270488" y="76200"/>
            <a:ext cx="5968512" cy="64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a:solidFill>
                  <a:srgbClr val="0000FF"/>
                </a:solidFill>
                <a:latin typeface="+mj-lt"/>
                <a:ea typeface="+mj-ea"/>
                <a:cs typeface="+mj-cs"/>
              </a:defRPr>
            </a:lvl1pPr>
            <a:lvl2pPr algn="l" rtl="0" fontAlgn="base">
              <a:spcBef>
                <a:spcPct val="0"/>
              </a:spcBef>
              <a:spcAft>
                <a:spcPct val="0"/>
              </a:spcAft>
              <a:defRPr sz="3200">
                <a:solidFill>
                  <a:srgbClr val="0000FF"/>
                </a:solidFill>
                <a:latin typeface="Arial" charset="0"/>
                <a:cs typeface="Arial" charset="0"/>
              </a:defRPr>
            </a:lvl2pPr>
            <a:lvl3pPr algn="l" rtl="0" fontAlgn="base">
              <a:spcBef>
                <a:spcPct val="0"/>
              </a:spcBef>
              <a:spcAft>
                <a:spcPct val="0"/>
              </a:spcAft>
              <a:defRPr sz="3200">
                <a:solidFill>
                  <a:srgbClr val="0000FF"/>
                </a:solidFill>
                <a:latin typeface="Arial" charset="0"/>
                <a:cs typeface="Arial" charset="0"/>
              </a:defRPr>
            </a:lvl3pPr>
            <a:lvl4pPr algn="l" rtl="0" fontAlgn="base">
              <a:spcBef>
                <a:spcPct val="0"/>
              </a:spcBef>
              <a:spcAft>
                <a:spcPct val="0"/>
              </a:spcAft>
              <a:defRPr sz="3200">
                <a:solidFill>
                  <a:srgbClr val="0000FF"/>
                </a:solidFill>
                <a:latin typeface="Arial" charset="0"/>
                <a:cs typeface="Arial" charset="0"/>
              </a:defRPr>
            </a:lvl4pPr>
            <a:lvl5pPr algn="l" rtl="0" fontAlgn="base">
              <a:spcBef>
                <a:spcPct val="0"/>
              </a:spcBef>
              <a:spcAft>
                <a:spcPct val="0"/>
              </a:spcAft>
              <a:defRPr sz="3200">
                <a:solidFill>
                  <a:srgbClr val="0000FF"/>
                </a:solidFill>
                <a:latin typeface="Arial" charset="0"/>
                <a:cs typeface="Arial" charset="0"/>
              </a:defRPr>
            </a:lvl5pPr>
            <a:lvl6pPr marL="457200" algn="l" rtl="0" fontAlgn="base">
              <a:spcBef>
                <a:spcPct val="0"/>
              </a:spcBef>
              <a:spcAft>
                <a:spcPct val="0"/>
              </a:spcAft>
              <a:defRPr sz="3200">
                <a:solidFill>
                  <a:srgbClr val="0000FF"/>
                </a:solidFill>
                <a:latin typeface="Arial" charset="0"/>
                <a:cs typeface="Arial" charset="0"/>
              </a:defRPr>
            </a:lvl6pPr>
            <a:lvl7pPr marL="914400" algn="l" rtl="0" fontAlgn="base">
              <a:spcBef>
                <a:spcPct val="0"/>
              </a:spcBef>
              <a:spcAft>
                <a:spcPct val="0"/>
              </a:spcAft>
              <a:defRPr sz="3200">
                <a:solidFill>
                  <a:srgbClr val="0000FF"/>
                </a:solidFill>
                <a:latin typeface="Arial" charset="0"/>
                <a:cs typeface="Arial" charset="0"/>
              </a:defRPr>
            </a:lvl7pPr>
            <a:lvl8pPr marL="1371600" algn="l" rtl="0" fontAlgn="base">
              <a:spcBef>
                <a:spcPct val="0"/>
              </a:spcBef>
              <a:spcAft>
                <a:spcPct val="0"/>
              </a:spcAft>
              <a:defRPr sz="3200">
                <a:solidFill>
                  <a:srgbClr val="0000FF"/>
                </a:solidFill>
                <a:latin typeface="Arial" charset="0"/>
                <a:cs typeface="Arial" charset="0"/>
              </a:defRPr>
            </a:lvl8pPr>
            <a:lvl9pPr marL="1828800" algn="l" rtl="0" fontAlgn="base">
              <a:spcBef>
                <a:spcPct val="0"/>
              </a:spcBef>
              <a:spcAft>
                <a:spcPct val="0"/>
              </a:spcAft>
              <a:defRPr sz="3200">
                <a:solidFill>
                  <a:srgbClr val="0000FF"/>
                </a:solidFill>
                <a:latin typeface="Arial" charset="0"/>
                <a:cs typeface="Arial" charset="0"/>
              </a:defRPr>
            </a:lvl9pPr>
          </a:lstStyle>
          <a:p>
            <a:r>
              <a:rPr lang="en-US" sz="2800" b="1" kern="0" dirty="0">
                <a:solidFill>
                  <a:schemeClr val="bg1"/>
                </a:solidFill>
              </a:rPr>
              <a:t>Data Sources: National Income</a:t>
            </a:r>
          </a:p>
        </p:txBody>
      </p:sp>
    </p:spTree>
    <p:extLst>
      <p:ext uri="{BB962C8B-B14F-4D97-AF65-F5344CB8AC3E}">
        <p14:creationId xmlns:p14="http://schemas.microsoft.com/office/powerpoint/2010/main" val="1053664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UNSD </a:t>
            </a:r>
            <a:r>
              <a:rPr lang="en-US" dirty="0"/>
              <a:t>disseminates the national accounts data in two separate databases:</a:t>
            </a:r>
          </a:p>
          <a:p>
            <a:endParaRPr lang="en-US" dirty="0"/>
          </a:p>
          <a:p>
            <a:endParaRPr lang="en-US" dirty="0"/>
          </a:p>
          <a:p>
            <a:endParaRPr lang="en-US" dirty="0"/>
          </a:p>
          <a:p>
            <a:endParaRPr lang="en-US" dirty="0"/>
          </a:p>
          <a:p>
            <a:endParaRPr lang="en-US" dirty="0"/>
          </a:p>
          <a:p>
            <a:r>
              <a:rPr lang="en-US" dirty="0"/>
              <a:t>The data in national currency from the </a:t>
            </a:r>
            <a:r>
              <a:rPr lang="en-GB" dirty="0"/>
              <a:t>AMA database are </a:t>
            </a:r>
            <a:r>
              <a:rPr lang="en-US" dirty="0"/>
              <a:t>used in the scale calculations.</a:t>
            </a:r>
            <a:endParaRPr lang="en-GB" dirty="0"/>
          </a:p>
        </p:txBody>
      </p:sp>
      <p:sp>
        <p:nvSpPr>
          <p:cNvPr id="4" name="Slide Number Placeholder 3"/>
          <p:cNvSpPr>
            <a:spLocks noGrp="1"/>
          </p:cNvSpPr>
          <p:nvPr>
            <p:ph type="sldNum" sz="quarter" idx="12"/>
          </p:nvPr>
        </p:nvSpPr>
        <p:spPr/>
        <p:txBody>
          <a:bodyPr/>
          <a:lstStyle/>
          <a:p>
            <a:fld id="{9E56C08F-4FAD-4CB4-952E-F0C5C6434575}" type="slidenum">
              <a:rPr lang="en-US" altLang="en-US" smtClean="0">
                <a:solidFill>
                  <a:srgbClr val="000000"/>
                </a:solidFill>
              </a:rPr>
              <a:pPr/>
              <a:t>21</a:t>
            </a:fld>
            <a:endParaRPr lang="en-US" altLang="en-US">
              <a:solidFill>
                <a:srgbClr val="000000"/>
              </a:solidFill>
            </a:endParaRPr>
          </a:p>
        </p:txBody>
      </p:sp>
      <p:sp>
        <p:nvSpPr>
          <p:cNvPr id="5" name="Title 1"/>
          <p:cNvSpPr txBox="1">
            <a:spLocks/>
          </p:cNvSpPr>
          <p:nvPr/>
        </p:nvSpPr>
        <p:spPr bwMode="auto">
          <a:xfrm>
            <a:off x="1270488" y="76200"/>
            <a:ext cx="7391400" cy="64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a:solidFill>
                  <a:srgbClr val="0000FF"/>
                </a:solidFill>
                <a:latin typeface="+mj-lt"/>
                <a:ea typeface="+mj-ea"/>
                <a:cs typeface="+mj-cs"/>
              </a:defRPr>
            </a:lvl1pPr>
            <a:lvl2pPr algn="l" rtl="0" fontAlgn="base">
              <a:spcBef>
                <a:spcPct val="0"/>
              </a:spcBef>
              <a:spcAft>
                <a:spcPct val="0"/>
              </a:spcAft>
              <a:defRPr sz="3200">
                <a:solidFill>
                  <a:srgbClr val="0000FF"/>
                </a:solidFill>
                <a:latin typeface="Arial" charset="0"/>
                <a:cs typeface="Arial" charset="0"/>
              </a:defRPr>
            </a:lvl2pPr>
            <a:lvl3pPr algn="l" rtl="0" fontAlgn="base">
              <a:spcBef>
                <a:spcPct val="0"/>
              </a:spcBef>
              <a:spcAft>
                <a:spcPct val="0"/>
              </a:spcAft>
              <a:defRPr sz="3200">
                <a:solidFill>
                  <a:srgbClr val="0000FF"/>
                </a:solidFill>
                <a:latin typeface="Arial" charset="0"/>
                <a:cs typeface="Arial" charset="0"/>
              </a:defRPr>
            </a:lvl3pPr>
            <a:lvl4pPr algn="l" rtl="0" fontAlgn="base">
              <a:spcBef>
                <a:spcPct val="0"/>
              </a:spcBef>
              <a:spcAft>
                <a:spcPct val="0"/>
              </a:spcAft>
              <a:defRPr sz="3200">
                <a:solidFill>
                  <a:srgbClr val="0000FF"/>
                </a:solidFill>
                <a:latin typeface="Arial" charset="0"/>
                <a:cs typeface="Arial" charset="0"/>
              </a:defRPr>
            </a:lvl4pPr>
            <a:lvl5pPr algn="l" rtl="0" fontAlgn="base">
              <a:spcBef>
                <a:spcPct val="0"/>
              </a:spcBef>
              <a:spcAft>
                <a:spcPct val="0"/>
              </a:spcAft>
              <a:defRPr sz="3200">
                <a:solidFill>
                  <a:srgbClr val="0000FF"/>
                </a:solidFill>
                <a:latin typeface="Arial" charset="0"/>
                <a:cs typeface="Arial" charset="0"/>
              </a:defRPr>
            </a:lvl5pPr>
            <a:lvl6pPr marL="457200" algn="l" rtl="0" fontAlgn="base">
              <a:spcBef>
                <a:spcPct val="0"/>
              </a:spcBef>
              <a:spcAft>
                <a:spcPct val="0"/>
              </a:spcAft>
              <a:defRPr sz="3200">
                <a:solidFill>
                  <a:srgbClr val="0000FF"/>
                </a:solidFill>
                <a:latin typeface="Arial" charset="0"/>
                <a:cs typeface="Arial" charset="0"/>
              </a:defRPr>
            </a:lvl6pPr>
            <a:lvl7pPr marL="914400" algn="l" rtl="0" fontAlgn="base">
              <a:spcBef>
                <a:spcPct val="0"/>
              </a:spcBef>
              <a:spcAft>
                <a:spcPct val="0"/>
              </a:spcAft>
              <a:defRPr sz="3200">
                <a:solidFill>
                  <a:srgbClr val="0000FF"/>
                </a:solidFill>
                <a:latin typeface="Arial" charset="0"/>
                <a:cs typeface="Arial" charset="0"/>
              </a:defRPr>
            </a:lvl7pPr>
            <a:lvl8pPr marL="1371600" algn="l" rtl="0" fontAlgn="base">
              <a:spcBef>
                <a:spcPct val="0"/>
              </a:spcBef>
              <a:spcAft>
                <a:spcPct val="0"/>
              </a:spcAft>
              <a:defRPr sz="3200">
                <a:solidFill>
                  <a:srgbClr val="0000FF"/>
                </a:solidFill>
                <a:latin typeface="Arial" charset="0"/>
                <a:cs typeface="Arial" charset="0"/>
              </a:defRPr>
            </a:lvl8pPr>
            <a:lvl9pPr marL="1828800" algn="l" rtl="0" fontAlgn="base">
              <a:spcBef>
                <a:spcPct val="0"/>
              </a:spcBef>
              <a:spcAft>
                <a:spcPct val="0"/>
              </a:spcAft>
              <a:defRPr sz="3200">
                <a:solidFill>
                  <a:srgbClr val="0000FF"/>
                </a:solidFill>
                <a:latin typeface="Arial" charset="0"/>
                <a:cs typeface="Arial" charset="0"/>
              </a:defRPr>
            </a:lvl9pPr>
          </a:lstStyle>
          <a:p>
            <a:r>
              <a:rPr lang="en-US" sz="2800" b="1" kern="0" dirty="0">
                <a:solidFill>
                  <a:schemeClr val="bg1"/>
                </a:solidFill>
              </a:rPr>
              <a:t>Data Sources: National Income</a:t>
            </a:r>
            <a:endParaRPr lang="en-GB" sz="2800" b="1" kern="0" dirty="0">
              <a:solidFill>
                <a:schemeClr val="bg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420" y="2733675"/>
            <a:ext cx="1813580" cy="69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descr="Y:\nyvm1005\wwwtest\unsd\nationalaccount\img\db.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8731" y="3983871"/>
            <a:ext cx="602269" cy="511929"/>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p:cNvSpPr txBox="1">
            <a:spLocks/>
          </p:cNvSpPr>
          <p:nvPr/>
        </p:nvSpPr>
        <p:spPr bwMode="auto">
          <a:xfrm>
            <a:off x="1271344" y="2601119"/>
            <a:ext cx="5891456" cy="2504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Wingdings" pitchFamily="2" charset="2"/>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cs typeface="+mn-cs"/>
              </a:defRPr>
            </a:lvl2pPr>
            <a:lvl3pPr marL="1143000" indent="-228600" algn="l" rtl="0" fontAlgn="base">
              <a:spcBef>
                <a:spcPct val="20000"/>
              </a:spcBef>
              <a:spcAft>
                <a:spcPct val="0"/>
              </a:spcAft>
              <a:buFont typeface="Arial" charset="0"/>
              <a:buChar char="▫"/>
              <a:defRPr sz="20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r>
              <a:rPr lang="en-GB" sz="1800" i="1" kern="0" dirty="0"/>
              <a:t>National Accounts Statistics, Main Aggregates and Detailed Tables</a:t>
            </a:r>
            <a:r>
              <a:rPr lang="en-GB" sz="1800" kern="0" dirty="0"/>
              <a:t> (MADT) database, available at: </a:t>
            </a:r>
            <a:r>
              <a:rPr lang="en-GB" sz="1800" u="sng" kern="0" dirty="0">
                <a:hlinkClick r:id="rId5"/>
              </a:rPr>
              <a:t>http://data.un.org/Explorer.aspx?d=SNA</a:t>
            </a:r>
            <a:endParaRPr lang="en-GB" sz="1800" u="sng" kern="0" dirty="0"/>
          </a:p>
          <a:p>
            <a:endParaRPr lang="en-GB" sz="1600" u="sng" kern="0" dirty="0"/>
          </a:p>
          <a:p>
            <a:r>
              <a:rPr lang="en-GB" sz="1800" i="1" kern="0" dirty="0"/>
              <a:t>National Accounts Statistics, Analysis of Main Aggregates</a:t>
            </a:r>
            <a:r>
              <a:rPr lang="en-GB" sz="1800" kern="0" dirty="0"/>
              <a:t> (AMA) database, available at: </a:t>
            </a:r>
            <a:r>
              <a:rPr lang="en-GB" sz="1800" u="sng" kern="0" dirty="0">
                <a:hlinkClick r:id="rId6"/>
              </a:rPr>
              <a:t>http://unstats.un.org/unsd/snaama/Introduction.asp</a:t>
            </a:r>
            <a:endParaRPr lang="en-GB" sz="1800" u="sng" kern="0" dirty="0"/>
          </a:p>
        </p:txBody>
      </p:sp>
    </p:spTree>
    <p:extLst>
      <p:ext uri="{BB962C8B-B14F-4D97-AF65-F5344CB8AC3E}">
        <p14:creationId xmlns:p14="http://schemas.microsoft.com/office/powerpoint/2010/main" val="1570415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610600" cy="5410200"/>
          </a:xfrm>
        </p:spPr>
        <p:txBody>
          <a:bodyPr>
            <a:normAutofit/>
          </a:bodyPr>
          <a:lstStyle/>
          <a:p>
            <a:r>
              <a:rPr lang="en-GB" dirty="0"/>
              <a:t>Exchange rates</a:t>
            </a:r>
          </a:p>
          <a:p>
            <a:pPr lvl="1">
              <a:spcAft>
                <a:spcPts val="600"/>
              </a:spcAft>
            </a:pPr>
            <a:r>
              <a:rPr lang="en-GB" dirty="0"/>
              <a:t>Market exchange rates (MERs) from the IMF publication </a:t>
            </a:r>
            <a:r>
              <a:rPr lang="en-GB" i="1" dirty="0"/>
              <a:t>International Financial Statistics</a:t>
            </a:r>
            <a:r>
              <a:rPr lang="en-GB" dirty="0"/>
              <a:t>, available at: </a:t>
            </a:r>
          </a:p>
          <a:p>
            <a:pPr marL="857250" lvl="2" indent="0">
              <a:spcAft>
                <a:spcPts val="600"/>
              </a:spcAft>
              <a:buNone/>
            </a:pPr>
            <a:r>
              <a:rPr lang="en-GB" sz="1600" dirty="0">
                <a:hlinkClick r:id="rId3"/>
              </a:rPr>
              <a:t>http://www.elibrary.imf.org/browse?freeFilter=false&amp;pageSize=10&amp;sort=datedescending&amp;t_7=urn%3ASeries%2F041</a:t>
            </a:r>
            <a:r>
              <a:rPr lang="en-GB" sz="1600" dirty="0"/>
              <a:t> </a:t>
            </a:r>
            <a:endParaRPr lang="en-GB" sz="1600" u="sng" dirty="0"/>
          </a:p>
          <a:p>
            <a:pPr marL="857250" lvl="2" indent="0">
              <a:spcAft>
                <a:spcPts val="600"/>
              </a:spcAft>
              <a:buNone/>
            </a:pPr>
            <a:r>
              <a:rPr lang="en-US" dirty="0"/>
              <a:t>For non-members of IMF, there are no market exchange rates available and the rates used are average annual United Nations operational (UNOPs) rates of exchange, available at: </a:t>
            </a:r>
          </a:p>
          <a:p>
            <a:pPr marL="857250" lvl="2" indent="0">
              <a:spcAft>
                <a:spcPts val="600"/>
              </a:spcAft>
              <a:buNone/>
            </a:pPr>
            <a:r>
              <a:rPr lang="en-GB" sz="1600" dirty="0">
                <a:hlinkClick r:id="rId4"/>
              </a:rPr>
              <a:t>http://treasury.un.org/operationalrates</a:t>
            </a:r>
            <a:r>
              <a:rPr lang="en-GB" sz="1600" dirty="0"/>
              <a:t> </a:t>
            </a:r>
            <a:endParaRPr lang="en-GB" dirty="0"/>
          </a:p>
          <a:p>
            <a:r>
              <a:rPr lang="en-GB" dirty="0"/>
              <a:t>Exchange rates are used</a:t>
            </a:r>
            <a:r>
              <a:rPr lang="en-US" dirty="0"/>
              <a:t> for the conversion of national currencies to United States dollars.</a:t>
            </a:r>
          </a:p>
        </p:txBody>
      </p:sp>
      <p:sp>
        <p:nvSpPr>
          <p:cNvPr id="4" name="Slide Number Placeholder 3"/>
          <p:cNvSpPr>
            <a:spLocks noGrp="1"/>
          </p:cNvSpPr>
          <p:nvPr>
            <p:ph type="sldNum" sz="quarter" idx="12"/>
          </p:nvPr>
        </p:nvSpPr>
        <p:spPr/>
        <p:txBody>
          <a:bodyPr/>
          <a:lstStyle/>
          <a:p>
            <a:fld id="{9E56C08F-4FAD-4CB4-952E-F0C5C6434575}" type="slidenum">
              <a:rPr lang="en-US" altLang="en-US" smtClean="0">
                <a:solidFill>
                  <a:srgbClr val="000000"/>
                </a:solidFill>
              </a:rPr>
              <a:pPr/>
              <a:t>22</a:t>
            </a:fld>
            <a:endParaRPr lang="en-US" altLang="en-US">
              <a:solidFill>
                <a:srgbClr val="000000"/>
              </a:solidFill>
            </a:endParaRPr>
          </a:p>
        </p:txBody>
      </p:sp>
      <p:sp>
        <p:nvSpPr>
          <p:cNvPr id="5" name="Title 1"/>
          <p:cNvSpPr txBox="1">
            <a:spLocks/>
          </p:cNvSpPr>
          <p:nvPr/>
        </p:nvSpPr>
        <p:spPr bwMode="auto">
          <a:xfrm>
            <a:off x="1270488" y="76200"/>
            <a:ext cx="7391400" cy="64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a:solidFill>
                  <a:srgbClr val="0000FF"/>
                </a:solidFill>
                <a:latin typeface="+mj-lt"/>
                <a:ea typeface="+mj-ea"/>
                <a:cs typeface="+mj-cs"/>
              </a:defRPr>
            </a:lvl1pPr>
            <a:lvl2pPr algn="l" rtl="0" fontAlgn="base">
              <a:spcBef>
                <a:spcPct val="0"/>
              </a:spcBef>
              <a:spcAft>
                <a:spcPct val="0"/>
              </a:spcAft>
              <a:defRPr sz="3200">
                <a:solidFill>
                  <a:srgbClr val="0000FF"/>
                </a:solidFill>
                <a:latin typeface="Arial" charset="0"/>
                <a:cs typeface="Arial" charset="0"/>
              </a:defRPr>
            </a:lvl2pPr>
            <a:lvl3pPr algn="l" rtl="0" fontAlgn="base">
              <a:spcBef>
                <a:spcPct val="0"/>
              </a:spcBef>
              <a:spcAft>
                <a:spcPct val="0"/>
              </a:spcAft>
              <a:defRPr sz="3200">
                <a:solidFill>
                  <a:srgbClr val="0000FF"/>
                </a:solidFill>
                <a:latin typeface="Arial" charset="0"/>
                <a:cs typeface="Arial" charset="0"/>
              </a:defRPr>
            </a:lvl3pPr>
            <a:lvl4pPr algn="l" rtl="0" fontAlgn="base">
              <a:spcBef>
                <a:spcPct val="0"/>
              </a:spcBef>
              <a:spcAft>
                <a:spcPct val="0"/>
              </a:spcAft>
              <a:defRPr sz="3200">
                <a:solidFill>
                  <a:srgbClr val="0000FF"/>
                </a:solidFill>
                <a:latin typeface="Arial" charset="0"/>
                <a:cs typeface="Arial" charset="0"/>
              </a:defRPr>
            </a:lvl4pPr>
            <a:lvl5pPr algn="l" rtl="0" fontAlgn="base">
              <a:spcBef>
                <a:spcPct val="0"/>
              </a:spcBef>
              <a:spcAft>
                <a:spcPct val="0"/>
              </a:spcAft>
              <a:defRPr sz="3200">
                <a:solidFill>
                  <a:srgbClr val="0000FF"/>
                </a:solidFill>
                <a:latin typeface="Arial" charset="0"/>
                <a:cs typeface="Arial" charset="0"/>
              </a:defRPr>
            </a:lvl5pPr>
            <a:lvl6pPr marL="457200" algn="l" rtl="0" fontAlgn="base">
              <a:spcBef>
                <a:spcPct val="0"/>
              </a:spcBef>
              <a:spcAft>
                <a:spcPct val="0"/>
              </a:spcAft>
              <a:defRPr sz="3200">
                <a:solidFill>
                  <a:srgbClr val="0000FF"/>
                </a:solidFill>
                <a:latin typeface="Arial" charset="0"/>
                <a:cs typeface="Arial" charset="0"/>
              </a:defRPr>
            </a:lvl6pPr>
            <a:lvl7pPr marL="914400" algn="l" rtl="0" fontAlgn="base">
              <a:spcBef>
                <a:spcPct val="0"/>
              </a:spcBef>
              <a:spcAft>
                <a:spcPct val="0"/>
              </a:spcAft>
              <a:defRPr sz="3200">
                <a:solidFill>
                  <a:srgbClr val="0000FF"/>
                </a:solidFill>
                <a:latin typeface="Arial" charset="0"/>
                <a:cs typeface="Arial" charset="0"/>
              </a:defRPr>
            </a:lvl7pPr>
            <a:lvl8pPr marL="1371600" algn="l" rtl="0" fontAlgn="base">
              <a:spcBef>
                <a:spcPct val="0"/>
              </a:spcBef>
              <a:spcAft>
                <a:spcPct val="0"/>
              </a:spcAft>
              <a:defRPr sz="3200">
                <a:solidFill>
                  <a:srgbClr val="0000FF"/>
                </a:solidFill>
                <a:latin typeface="Arial" charset="0"/>
                <a:cs typeface="Arial" charset="0"/>
              </a:defRPr>
            </a:lvl8pPr>
            <a:lvl9pPr marL="1828800" algn="l" rtl="0" fontAlgn="base">
              <a:spcBef>
                <a:spcPct val="0"/>
              </a:spcBef>
              <a:spcAft>
                <a:spcPct val="0"/>
              </a:spcAft>
              <a:defRPr sz="3200">
                <a:solidFill>
                  <a:srgbClr val="0000FF"/>
                </a:solidFill>
                <a:latin typeface="Arial" charset="0"/>
                <a:cs typeface="Arial" charset="0"/>
              </a:defRPr>
            </a:lvl9pPr>
          </a:lstStyle>
          <a:p>
            <a:r>
              <a:rPr lang="en-US" sz="2800" b="1" kern="0" dirty="0">
                <a:solidFill>
                  <a:schemeClr val="bg1"/>
                </a:solidFill>
              </a:rPr>
              <a:t>Data Sources: Exchange rates</a:t>
            </a:r>
            <a:endParaRPr lang="en-GB" sz="2800" b="1" kern="0" dirty="0">
              <a:solidFill>
                <a:schemeClr val="bg1"/>
              </a:solidFill>
            </a:endParaRPr>
          </a:p>
        </p:txBody>
      </p:sp>
    </p:spTree>
    <p:extLst>
      <p:ext uri="{BB962C8B-B14F-4D97-AF65-F5344CB8AC3E}">
        <p14:creationId xmlns:p14="http://schemas.microsoft.com/office/powerpoint/2010/main" val="554186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2999"/>
            <a:ext cx="8458200" cy="5578475"/>
          </a:xfrm>
        </p:spPr>
        <p:txBody>
          <a:bodyPr>
            <a:normAutofit lnSpcReduction="10000"/>
          </a:bodyPr>
          <a:lstStyle/>
          <a:p>
            <a:r>
              <a:rPr lang="en-GB" dirty="0"/>
              <a:t>External debt data</a:t>
            </a:r>
          </a:p>
          <a:p>
            <a:pPr lvl="1">
              <a:spcAft>
                <a:spcPts val="600"/>
              </a:spcAft>
            </a:pPr>
            <a:r>
              <a:rPr lang="en-GB" dirty="0"/>
              <a:t>Data are obtained from the World Bank </a:t>
            </a:r>
            <a:r>
              <a:rPr lang="en-GB" i="1" dirty="0"/>
              <a:t>International Debt Statistics Database,</a:t>
            </a:r>
            <a:r>
              <a:rPr lang="en-GB" dirty="0"/>
              <a:t> available at: </a:t>
            </a:r>
          </a:p>
          <a:p>
            <a:pPr marL="857250" lvl="2" indent="0">
              <a:spcAft>
                <a:spcPts val="600"/>
              </a:spcAft>
              <a:buNone/>
            </a:pPr>
            <a:r>
              <a:rPr lang="en-GB" u="sng" dirty="0">
                <a:hlinkClick r:id="rId3"/>
              </a:rPr>
              <a:t>http://datatopics.worldbank.org/debt/ids/</a:t>
            </a:r>
            <a:r>
              <a:rPr lang="en-GB" dirty="0"/>
              <a:t> </a:t>
            </a:r>
          </a:p>
          <a:p>
            <a:pPr lvl="1">
              <a:spcAft>
                <a:spcPts val="600"/>
              </a:spcAft>
            </a:pPr>
            <a:r>
              <a:rPr lang="en-US" dirty="0"/>
              <a:t>The database covers members of and borrowers from the World Bank that have per capita GNI below the World Bank threshold for high-income economies, which was $12,746 in 2014.</a:t>
            </a:r>
          </a:p>
          <a:p>
            <a:pPr lvl="1">
              <a:spcAft>
                <a:spcPts val="600"/>
              </a:spcAft>
            </a:pPr>
            <a:r>
              <a:rPr lang="en-US" dirty="0"/>
              <a:t>In addition to the 124 MS covered in the database, 2 other MS provided data through their Permanent Missions for the calculation of the adopted scale of 2016-2018.</a:t>
            </a:r>
          </a:p>
          <a:p>
            <a:r>
              <a:rPr lang="en-US" dirty="0"/>
              <a:t>Total external debt stock data are used for the debt relief adjustment.</a:t>
            </a:r>
          </a:p>
        </p:txBody>
      </p:sp>
      <p:sp>
        <p:nvSpPr>
          <p:cNvPr id="4" name="Slide Number Placeholder 3"/>
          <p:cNvSpPr>
            <a:spLocks noGrp="1"/>
          </p:cNvSpPr>
          <p:nvPr>
            <p:ph type="sldNum" sz="quarter" idx="12"/>
          </p:nvPr>
        </p:nvSpPr>
        <p:spPr/>
        <p:txBody>
          <a:bodyPr/>
          <a:lstStyle/>
          <a:p>
            <a:fld id="{9E56C08F-4FAD-4CB4-952E-F0C5C6434575}" type="slidenum">
              <a:rPr lang="en-US" altLang="en-US" smtClean="0">
                <a:solidFill>
                  <a:srgbClr val="000000"/>
                </a:solidFill>
              </a:rPr>
              <a:pPr/>
              <a:t>23</a:t>
            </a:fld>
            <a:endParaRPr lang="en-US" altLang="en-US">
              <a:solidFill>
                <a:srgbClr val="000000"/>
              </a:solidFill>
            </a:endParaRPr>
          </a:p>
        </p:txBody>
      </p:sp>
      <p:sp>
        <p:nvSpPr>
          <p:cNvPr id="5" name="Title 1"/>
          <p:cNvSpPr txBox="1">
            <a:spLocks/>
          </p:cNvSpPr>
          <p:nvPr/>
        </p:nvSpPr>
        <p:spPr bwMode="auto">
          <a:xfrm>
            <a:off x="1270488" y="76200"/>
            <a:ext cx="7391400" cy="64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a:solidFill>
                  <a:srgbClr val="0000FF"/>
                </a:solidFill>
                <a:latin typeface="+mj-lt"/>
                <a:ea typeface="+mj-ea"/>
                <a:cs typeface="+mj-cs"/>
              </a:defRPr>
            </a:lvl1pPr>
            <a:lvl2pPr algn="l" rtl="0" fontAlgn="base">
              <a:spcBef>
                <a:spcPct val="0"/>
              </a:spcBef>
              <a:spcAft>
                <a:spcPct val="0"/>
              </a:spcAft>
              <a:defRPr sz="3200">
                <a:solidFill>
                  <a:srgbClr val="0000FF"/>
                </a:solidFill>
                <a:latin typeface="Arial" charset="0"/>
                <a:cs typeface="Arial" charset="0"/>
              </a:defRPr>
            </a:lvl2pPr>
            <a:lvl3pPr algn="l" rtl="0" fontAlgn="base">
              <a:spcBef>
                <a:spcPct val="0"/>
              </a:spcBef>
              <a:spcAft>
                <a:spcPct val="0"/>
              </a:spcAft>
              <a:defRPr sz="3200">
                <a:solidFill>
                  <a:srgbClr val="0000FF"/>
                </a:solidFill>
                <a:latin typeface="Arial" charset="0"/>
                <a:cs typeface="Arial" charset="0"/>
              </a:defRPr>
            </a:lvl3pPr>
            <a:lvl4pPr algn="l" rtl="0" fontAlgn="base">
              <a:spcBef>
                <a:spcPct val="0"/>
              </a:spcBef>
              <a:spcAft>
                <a:spcPct val="0"/>
              </a:spcAft>
              <a:defRPr sz="3200">
                <a:solidFill>
                  <a:srgbClr val="0000FF"/>
                </a:solidFill>
                <a:latin typeface="Arial" charset="0"/>
                <a:cs typeface="Arial" charset="0"/>
              </a:defRPr>
            </a:lvl4pPr>
            <a:lvl5pPr algn="l" rtl="0" fontAlgn="base">
              <a:spcBef>
                <a:spcPct val="0"/>
              </a:spcBef>
              <a:spcAft>
                <a:spcPct val="0"/>
              </a:spcAft>
              <a:defRPr sz="3200">
                <a:solidFill>
                  <a:srgbClr val="0000FF"/>
                </a:solidFill>
                <a:latin typeface="Arial" charset="0"/>
                <a:cs typeface="Arial" charset="0"/>
              </a:defRPr>
            </a:lvl5pPr>
            <a:lvl6pPr marL="457200" algn="l" rtl="0" fontAlgn="base">
              <a:spcBef>
                <a:spcPct val="0"/>
              </a:spcBef>
              <a:spcAft>
                <a:spcPct val="0"/>
              </a:spcAft>
              <a:defRPr sz="3200">
                <a:solidFill>
                  <a:srgbClr val="0000FF"/>
                </a:solidFill>
                <a:latin typeface="Arial" charset="0"/>
                <a:cs typeface="Arial" charset="0"/>
              </a:defRPr>
            </a:lvl6pPr>
            <a:lvl7pPr marL="914400" algn="l" rtl="0" fontAlgn="base">
              <a:spcBef>
                <a:spcPct val="0"/>
              </a:spcBef>
              <a:spcAft>
                <a:spcPct val="0"/>
              </a:spcAft>
              <a:defRPr sz="3200">
                <a:solidFill>
                  <a:srgbClr val="0000FF"/>
                </a:solidFill>
                <a:latin typeface="Arial" charset="0"/>
                <a:cs typeface="Arial" charset="0"/>
              </a:defRPr>
            </a:lvl7pPr>
            <a:lvl8pPr marL="1371600" algn="l" rtl="0" fontAlgn="base">
              <a:spcBef>
                <a:spcPct val="0"/>
              </a:spcBef>
              <a:spcAft>
                <a:spcPct val="0"/>
              </a:spcAft>
              <a:defRPr sz="3200">
                <a:solidFill>
                  <a:srgbClr val="0000FF"/>
                </a:solidFill>
                <a:latin typeface="Arial" charset="0"/>
                <a:cs typeface="Arial" charset="0"/>
              </a:defRPr>
            </a:lvl8pPr>
            <a:lvl9pPr marL="1828800" algn="l" rtl="0" fontAlgn="base">
              <a:spcBef>
                <a:spcPct val="0"/>
              </a:spcBef>
              <a:spcAft>
                <a:spcPct val="0"/>
              </a:spcAft>
              <a:defRPr sz="3200">
                <a:solidFill>
                  <a:srgbClr val="0000FF"/>
                </a:solidFill>
                <a:latin typeface="Arial" charset="0"/>
                <a:cs typeface="Arial" charset="0"/>
              </a:defRPr>
            </a:lvl9pPr>
          </a:lstStyle>
          <a:p>
            <a:r>
              <a:rPr lang="en-US" sz="2800" b="1" kern="0" dirty="0">
                <a:solidFill>
                  <a:schemeClr val="bg1"/>
                </a:solidFill>
              </a:rPr>
              <a:t>Data Sources: External debt data</a:t>
            </a:r>
            <a:endParaRPr lang="en-GB" sz="2800" b="1" kern="0" dirty="0">
              <a:solidFill>
                <a:schemeClr val="bg1"/>
              </a:solidFill>
            </a:endParaRPr>
          </a:p>
        </p:txBody>
      </p:sp>
    </p:spTree>
    <p:extLst>
      <p:ext uri="{BB962C8B-B14F-4D97-AF65-F5344CB8AC3E}">
        <p14:creationId xmlns:p14="http://schemas.microsoft.com/office/powerpoint/2010/main" val="26955990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534400" cy="5105400"/>
          </a:xfrm>
        </p:spPr>
        <p:txBody>
          <a:bodyPr>
            <a:normAutofit fontScale="92500" lnSpcReduction="10000"/>
          </a:bodyPr>
          <a:lstStyle/>
          <a:p>
            <a:r>
              <a:rPr lang="en-GB" dirty="0"/>
              <a:t>Population estimates</a:t>
            </a:r>
          </a:p>
          <a:p>
            <a:pPr lvl="1">
              <a:spcAft>
                <a:spcPts val="600"/>
              </a:spcAft>
            </a:pPr>
            <a:r>
              <a:rPr lang="en-GB" dirty="0"/>
              <a:t>Data are obtained from the biennial publication: </a:t>
            </a:r>
            <a:r>
              <a:rPr lang="en-GB" i="1" dirty="0"/>
              <a:t>World Population Prospects</a:t>
            </a:r>
            <a:r>
              <a:rPr lang="en-GB" dirty="0"/>
              <a:t> prepared by the Population Division of the Department of Economic and Social Affairs. </a:t>
            </a:r>
          </a:p>
          <a:p>
            <a:pPr lvl="1">
              <a:spcAft>
                <a:spcPts val="600"/>
              </a:spcAft>
            </a:pPr>
            <a:r>
              <a:rPr lang="en-GB" dirty="0"/>
              <a:t>Further details on the methodology can be found at: </a:t>
            </a:r>
          </a:p>
          <a:p>
            <a:pPr marL="857250" lvl="2" indent="0">
              <a:spcAft>
                <a:spcPts val="600"/>
              </a:spcAft>
              <a:buNone/>
            </a:pPr>
            <a:r>
              <a:rPr lang="en-GB" sz="1800" u="sng" dirty="0">
                <a:hlinkClick r:id="rId3"/>
              </a:rPr>
              <a:t>http://esa.un.org/unpd/wpp</a:t>
            </a:r>
            <a:endParaRPr lang="en-US" sz="1800" dirty="0"/>
          </a:p>
          <a:p>
            <a:r>
              <a:rPr lang="en-GB" dirty="0"/>
              <a:t>Midyear estimates of total population are used </a:t>
            </a:r>
            <a:r>
              <a:rPr lang="en-US" dirty="0"/>
              <a:t>to calculate per capita GNI (</a:t>
            </a:r>
            <a:r>
              <a:rPr lang="en-US" dirty="0" err="1"/>
              <a:t>pcGNI</a:t>
            </a:r>
            <a:r>
              <a:rPr lang="en-US" dirty="0"/>
              <a:t>).</a:t>
            </a:r>
          </a:p>
          <a:p>
            <a:endParaRPr lang="en-US" dirty="0"/>
          </a:p>
          <a:p>
            <a:r>
              <a:rPr lang="en-US" dirty="0"/>
              <a:t>These estimates are supplemented, as required, by national estimates for countries and areas not included in the</a:t>
            </a:r>
            <a:r>
              <a:rPr lang="en-GB" dirty="0"/>
              <a:t> </a:t>
            </a:r>
            <a:r>
              <a:rPr lang="en-GB" i="1" dirty="0"/>
              <a:t>World Population Prospects</a:t>
            </a:r>
            <a:r>
              <a:rPr lang="en-GB" dirty="0"/>
              <a:t>.</a:t>
            </a:r>
            <a:endParaRPr lang="en-US" dirty="0"/>
          </a:p>
        </p:txBody>
      </p:sp>
      <p:sp>
        <p:nvSpPr>
          <p:cNvPr id="4" name="Slide Number Placeholder 3"/>
          <p:cNvSpPr>
            <a:spLocks noGrp="1"/>
          </p:cNvSpPr>
          <p:nvPr>
            <p:ph type="sldNum" sz="quarter" idx="12"/>
          </p:nvPr>
        </p:nvSpPr>
        <p:spPr/>
        <p:txBody>
          <a:bodyPr/>
          <a:lstStyle/>
          <a:p>
            <a:fld id="{9E56C08F-4FAD-4CB4-952E-F0C5C6434575}" type="slidenum">
              <a:rPr lang="en-US" altLang="en-US" smtClean="0">
                <a:solidFill>
                  <a:srgbClr val="000000"/>
                </a:solidFill>
              </a:rPr>
              <a:pPr/>
              <a:t>24</a:t>
            </a:fld>
            <a:endParaRPr lang="en-US" altLang="en-US">
              <a:solidFill>
                <a:srgbClr val="000000"/>
              </a:solidFill>
            </a:endParaRPr>
          </a:p>
        </p:txBody>
      </p:sp>
      <p:sp>
        <p:nvSpPr>
          <p:cNvPr id="5" name="Title 1"/>
          <p:cNvSpPr txBox="1">
            <a:spLocks/>
          </p:cNvSpPr>
          <p:nvPr/>
        </p:nvSpPr>
        <p:spPr bwMode="auto">
          <a:xfrm>
            <a:off x="1270488" y="76200"/>
            <a:ext cx="7391400" cy="64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a:solidFill>
                  <a:srgbClr val="0000FF"/>
                </a:solidFill>
                <a:latin typeface="+mj-lt"/>
                <a:ea typeface="+mj-ea"/>
                <a:cs typeface="+mj-cs"/>
              </a:defRPr>
            </a:lvl1pPr>
            <a:lvl2pPr algn="l" rtl="0" fontAlgn="base">
              <a:spcBef>
                <a:spcPct val="0"/>
              </a:spcBef>
              <a:spcAft>
                <a:spcPct val="0"/>
              </a:spcAft>
              <a:defRPr sz="3200">
                <a:solidFill>
                  <a:srgbClr val="0000FF"/>
                </a:solidFill>
                <a:latin typeface="Arial" charset="0"/>
                <a:cs typeface="Arial" charset="0"/>
              </a:defRPr>
            </a:lvl2pPr>
            <a:lvl3pPr algn="l" rtl="0" fontAlgn="base">
              <a:spcBef>
                <a:spcPct val="0"/>
              </a:spcBef>
              <a:spcAft>
                <a:spcPct val="0"/>
              </a:spcAft>
              <a:defRPr sz="3200">
                <a:solidFill>
                  <a:srgbClr val="0000FF"/>
                </a:solidFill>
                <a:latin typeface="Arial" charset="0"/>
                <a:cs typeface="Arial" charset="0"/>
              </a:defRPr>
            </a:lvl3pPr>
            <a:lvl4pPr algn="l" rtl="0" fontAlgn="base">
              <a:spcBef>
                <a:spcPct val="0"/>
              </a:spcBef>
              <a:spcAft>
                <a:spcPct val="0"/>
              </a:spcAft>
              <a:defRPr sz="3200">
                <a:solidFill>
                  <a:srgbClr val="0000FF"/>
                </a:solidFill>
                <a:latin typeface="Arial" charset="0"/>
                <a:cs typeface="Arial" charset="0"/>
              </a:defRPr>
            </a:lvl4pPr>
            <a:lvl5pPr algn="l" rtl="0" fontAlgn="base">
              <a:spcBef>
                <a:spcPct val="0"/>
              </a:spcBef>
              <a:spcAft>
                <a:spcPct val="0"/>
              </a:spcAft>
              <a:defRPr sz="3200">
                <a:solidFill>
                  <a:srgbClr val="0000FF"/>
                </a:solidFill>
                <a:latin typeface="Arial" charset="0"/>
                <a:cs typeface="Arial" charset="0"/>
              </a:defRPr>
            </a:lvl5pPr>
            <a:lvl6pPr marL="457200" algn="l" rtl="0" fontAlgn="base">
              <a:spcBef>
                <a:spcPct val="0"/>
              </a:spcBef>
              <a:spcAft>
                <a:spcPct val="0"/>
              </a:spcAft>
              <a:defRPr sz="3200">
                <a:solidFill>
                  <a:srgbClr val="0000FF"/>
                </a:solidFill>
                <a:latin typeface="Arial" charset="0"/>
                <a:cs typeface="Arial" charset="0"/>
              </a:defRPr>
            </a:lvl6pPr>
            <a:lvl7pPr marL="914400" algn="l" rtl="0" fontAlgn="base">
              <a:spcBef>
                <a:spcPct val="0"/>
              </a:spcBef>
              <a:spcAft>
                <a:spcPct val="0"/>
              </a:spcAft>
              <a:defRPr sz="3200">
                <a:solidFill>
                  <a:srgbClr val="0000FF"/>
                </a:solidFill>
                <a:latin typeface="Arial" charset="0"/>
                <a:cs typeface="Arial" charset="0"/>
              </a:defRPr>
            </a:lvl7pPr>
            <a:lvl8pPr marL="1371600" algn="l" rtl="0" fontAlgn="base">
              <a:spcBef>
                <a:spcPct val="0"/>
              </a:spcBef>
              <a:spcAft>
                <a:spcPct val="0"/>
              </a:spcAft>
              <a:defRPr sz="3200">
                <a:solidFill>
                  <a:srgbClr val="0000FF"/>
                </a:solidFill>
                <a:latin typeface="Arial" charset="0"/>
                <a:cs typeface="Arial" charset="0"/>
              </a:defRPr>
            </a:lvl8pPr>
            <a:lvl9pPr marL="1828800" algn="l" rtl="0" fontAlgn="base">
              <a:spcBef>
                <a:spcPct val="0"/>
              </a:spcBef>
              <a:spcAft>
                <a:spcPct val="0"/>
              </a:spcAft>
              <a:defRPr sz="3200">
                <a:solidFill>
                  <a:srgbClr val="0000FF"/>
                </a:solidFill>
                <a:latin typeface="Arial" charset="0"/>
                <a:cs typeface="Arial" charset="0"/>
              </a:defRPr>
            </a:lvl9pPr>
          </a:lstStyle>
          <a:p>
            <a:r>
              <a:rPr lang="en-US" sz="2800" b="1" kern="0" dirty="0">
                <a:solidFill>
                  <a:schemeClr val="bg1"/>
                </a:solidFill>
              </a:rPr>
              <a:t>Data Sources: Population estimates</a:t>
            </a:r>
            <a:endParaRPr lang="en-GB" sz="2800" b="1" kern="0" dirty="0">
              <a:solidFill>
                <a:schemeClr val="bg1"/>
              </a:solidFill>
            </a:endParaRPr>
          </a:p>
        </p:txBody>
      </p:sp>
    </p:spTree>
    <p:extLst>
      <p:ext uri="{BB962C8B-B14F-4D97-AF65-F5344CB8AC3E}">
        <p14:creationId xmlns:p14="http://schemas.microsoft.com/office/powerpoint/2010/main" val="2639359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990600" y="4830633"/>
            <a:ext cx="1270074" cy="923330"/>
          </a:xfrm>
          <a:prstGeom prst="rect">
            <a:avLst/>
          </a:prstGeom>
          <a:noFill/>
        </p:spPr>
        <p:txBody>
          <a:bodyPr wrap="square" rtlCol="0">
            <a:spAutoFit/>
          </a:bodyPr>
          <a:lstStyle/>
          <a:p>
            <a:r>
              <a:rPr lang="en-US" b="1" dirty="0"/>
              <a:t>Debt data</a:t>
            </a:r>
          </a:p>
          <a:p>
            <a:r>
              <a:rPr lang="en-US" b="1" dirty="0"/>
              <a:t>available up to 2013</a:t>
            </a:r>
            <a:endParaRPr lang="en-GB" b="1" dirty="0"/>
          </a:p>
        </p:txBody>
      </p:sp>
      <p:sp>
        <p:nvSpPr>
          <p:cNvPr id="2" name="Title 1"/>
          <p:cNvSpPr>
            <a:spLocks noGrp="1"/>
          </p:cNvSpPr>
          <p:nvPr>
            <p:ph type="title"/>
          </p:nvPr>
        </p:nvSpPr>
        <p:spPr>
          <a:xfrm>
            <a:off x="1219200" y="0"/>
            <a:ext cx="7086600" cy="639762"/>
          </a:xfrm>
        </p:spPr>
        <p:txBody>
          <a:bodyPr/>
          <a:lstStyle/>
          <a:p>
            <a:r>
              <a:rPr lang="en-US" sz="2400" b="1">
                <a:solidFill>
                  <a:schemeClr val="bg1"/>
                </a:solidFill>
              </a:rPr>
              <a:t>Overview of the data preparation process for the 2016-2018 scale calculation</a:t>
            </a:r>
            <a:endParaRPr lang="en-GB" sz="2400" b="1" dirty="0">
              <a:solidFill>
                <a:schemeClr val="bg1"/>
              </a:solidFill>
            </a:endParaRPr>
          </a:p>
        </p:txBody>
      </p:sp>
      <p:sp>
        <p:nvSpPr>
          <p:cNvPr id="4" name="Slide Number Placeholder 3"/>
          <p:cNvSpPr>
            <a:spLocks noGrp="1"/>
          </p:cNvSpPr>
          <p:nvPr>
            <p:ph type="sldNum" sz="quarter" idx="12"/>
          </p:nvPr>
        </p:nvSpPr>
        <p:spPr/>
        <p:txBody>
          <a:bodyPr/>
          <a:lstStyle/>
          <a:p>
            <a:fld id="{9E56C08F-4FAD-4CB4-952E-F0C5C6434575}" type="slidenum">
              <a:rPr lang="en-US" altLang="en-US" smtClean="0">
                <a:solidFill>
                  <a:srgbClr val="000000"/>
                </a:solidFill>
              </a:rPr>
              <a:pPr/>
              <a:t>25</a:t>
            </a:fld>
            <a:endParaRPr lang="en-US" altLang="en-US">
              <a:solidFill>
                <a:srgbClr val="000000"/>
              </a:solidFill>
            </a:endParaRPr>
          </a:p>
        </p:txBody>
      </p:sp>
      <p:sp>
        <p:nvSpPr>
          <p:cNvPr id="7" name="Right Arrow 6"/>
          <p:cNvSpPr/>
          <p:nvPr/>
        </p:nvSpPr>
        <p:spPr bwMode="auto">
          <a:xfrm>
            <a:off x="1066800" y="2667000"/>
            <a:ext cx="8077200" cy="685800"/>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777079830"/>
              </p:ext>
            </p:extLst>
          </p:nvPr>
        </p:nvGraphicFramePr>
        <p:xfrm>
          <a:off x="0" y="2824480"/>
          <a:ext cx="8763012" cy="370840"/>
        </p:xfrm>
        <a:graphic>
          <a:graphicData uri="http://schemas.openxmlformats.org/drawingml/2006/table">
            <a:tbl>
              <a:tblPr firstRow="1" bandRow="1">
                <a:tableStyleId>{5C22544A-7EE6-4342-B048-85BDC9FD1C3A}</a:tableStyleId>
              </a:tblPr>
              <a:tblGrid>
                <a:gridCol w="486834">
                  <a:extLst>
                    <a:ext uri="{9D8B030D-6E8A-4147-A177-3AD203B41FA5}">
                      <a16:colId xmlns:a16="http://schemas.microsoft.com/office/drawing/2014/main" val="20000"/>
                    </a:ext>
                  </a:extLst>
                </a:gridCol>
                <a:gridCol w="486834">
                  <a:extLst>
                    <a:ext uri="{9D8B030D-6E8A-4147-A177-3AD203B41FA5}">
                      <a16:colId xmlns:a16="http://schemas.microsoft.com/office/drawing/2014/main" val="20001"/>
                    </a:ext>
                  </a:extLst>
                </a:gridCol>
                <a:gridCol w="486834">
                  <a:extLst>
                    <a:ext uri="{9D8B030D-6E8A-4147-A177-3AD203B41FA5}">
                      <a16:colId xmlns:a16="http://schemas.microsoft.com/office/drawing/2014/main" val="20002"/>
                    </a:ext>
                  </a:extLst>
                </a:gridCol>
                <a:gridCol w="486834">
                  <a:extLst>
                    <a:ext uri="{9D8B030D-6E8A-4147-A177-3AD203B41FA5}">
                      <a16:colId xmlns:a16="http://schemas.microsoft.com/office/drawing/2014/main" val="20003"/>
                    </a:ext>
                  </a:extLst>
                </a:gridCol>
                <a:gridCol w="486834">
                  <a:extLst>
                    <a:ext uri="{9D8B030D-6E8A-4147-A177-3AD203B41FA5}">
                      <a16:colId xmlns:a16="http://schemas.microsoft.com/office/drawing/2014/main" val="20004"/>
                    </a:ext>
                  </a:extLst>
                </a:gridCol>
                <a:gridCol w="486834">
                  <a:extLst>
                    <a:ext uri="{9D8B030D-6E8A-4147-A177-3AD203B41FA5}">
                      <a16:colId xmlns:a16="http://schemas.microsoft.com/office/drawing/2014/main" val="20005"/>
                    </a:ext>
                  </a:extLst>
                </a:gridCol>
                <a:gridCol w="486834">
                  <a:extLst>
                    <a:ext uri="{9D8B030D-6E8A-4147-A177-3AD203B41FA5}">
                      <a16:colId xmlns:a16="http://schemas.microsoft.com/office/drawing/2014/main" val="20006"/>
                    </a:ext>
                  </a:extLst>
                </a:gridCol>
                <a:gridCol w="486834">
                  <a:extLst>
                    <a:ext uri="{9D8B030D-6E8A-4147-A177-3AD203B41FA5}">
                      <a16:colId xmlns:a16="http://schemas.microsoft.com/office/drawing/2014/main" val="20007"/>
                    </a:ext>
                  </a:extLst>
                </a:gridCol>
                <a:gridCol w="486834">
                  <a:extLst>
                    <a:ext uri="{9D8B030D-6E8A-4147-A177-3AD203B41FA5}">
                      <a16:colId xmlns:a16="http://schemas.microsoft.com/office/drawing/2014/main" val="20008"/>
                    </a:ext>
                  </a:extLst>
                </a:gridCol>
                <a:gridCol w="486834">
                  <a:extLst>
                    <a:ext uri="{9D8B030D-6E8A-4147-A177-3AD203B41FA5}">
                      <a16:colId xmlns:a16="http://schemas.microsoft.com/office/drawing/2014/main" val="20009"/>
                    </a:ext>
                  </a:extLst>
                </a:gridCol>
                <a:gridCol w="486834">
                  <a:extLst>
                    <a:ext uri="{9D8B030D-6E8A-4147-A177-3AD203B41FA5}">
                      <a16:colId xmlns:a16="http://schemas.microsoft.com/office/drawing/2014/main" val="20010"/>
                    </a:ext>
                  </a:extLst>
                </a:gridCol>
                <a:gridCol w="486834">
                  <a:extLst>
                    <a:ext uri="{9D8B030D-6E8A-4147-A177-3AD203B41FA5}">
                      <a16:colId xmlns:a16="http://schemas.microsoft.com/office/drawing/2014/main" val="20011"/>
                    </a:ext>
                  </a:extLst>
                </a:gridCol>
                <a:gridCol w="486834">
                  <a:extLst>
                    <a:ext uri="{9D8B030D-6E8A-4147-A177-3AD203B41FA5}">
                      <a16:colId xmlns:a16="http://schemas.microsoft.com/office/drawing/2014/main" val="20012"/>
                    </a:ext>
                  </a:extLst>
                </a:gridCol>
                <a:gridCol w="486834">
                  <a:extLst>
                    <a:ext uri="{9D8B030D-6E8A-4147-A177-3AD203B41FA5}">
                      <a16:colId xmlns:a16="http://schemas.microsoft.com/office/drawing/2014/main" val="20013"/>
                    </a:ext>
                  </a:extLst>
                </a:gridCol>
                <a:gridCol w="486834">
                  <a:extLst>
                    <a:ext uri="{9D8B030D-6E8A-4147-A177-3AD203B41FA5}">
                      <a16:colId xmlns:a16="http://schemas.microsoft.com/office/drawing/2014/main" val="20014"/>
                    </a:ext>
                  </a:extLst>
                </a:gridCol>
                <a:gridCol w="486834">
                  <a:extLst>
                    <a:ext uri="{9D8B030D-6E8A-4147-A177-3AD203B41FA5}">
                      <a16:colId xmlns:a16="http://schemas.microsoft.com/office/drawing/2014/main" val="20015"/>
                    </a:ext>
                  </a:extLst>
                </a:gridCol>
                <a:gridCol w="486834">
                  <a:extLst>
                    <a:ext uri="{9D8B030D-6E8A-4147-A177-3AD203B41FA5}">
                      <a16:colId xmlns:a16="http://schemas.microsoft.com/office/drawing/2014/main" val="20016"/>
                    </a:ext>
                  </a:extLst>
                </a:gridCol>
                <a:gridCol w="486834">
                  <a:extLst>
                    <a:ext uri="{9D8B030D-6E8A-4147-A177-3AD203B41FA5}">
                      <a16:colId xmlns:a16="http://schemas.microsoft.com/office/drawing/2014/main" val="20017"/>
                    </a:ext>
                  </a:extLst>
                </a:gridCol>
              </a:tblGrid>
              <a:tr h="370840">
                <a:tc>
                  <a:txBody>
                    <a:bodyPr/>
                    <a:lstStyle/>
                    <a:p>
                      <a:r>
                        <a:rPr lang="en-US" sz="1200" dirty="0"/>
                        <a:t>Jul</a:t>
                      </a:r>
                      <a:endParaRPr lang="en-GB" sz="1200" dirty="0"/>
                    </a:p>
                  </a:txBody>
                  <a:tcPr/>
                </a:tc>
                <a:tc>
                  <a:txBody>
                    <a:bodyPr/>
                    <a:lstStyle/>
                    <a:p>
                      <a:r>
                        <a:rPr lang="en-US" sz="1200" dirty="0"/>
                        <a:t>Aug</a:t>
                      </a:r>
                      <a:endParaRPr lang="en-GB" sz="1200" dirty="0"/>
                    </a:p>
                  </a:txBody>
                  <a:tcPr/>
                </a:tc>
                <a:tc>
                  <a:txBody>
                    <a:bodyPr/>
                    <a:lstStyle/>
                    <a:p>
                      <a:r>
                        <a:rPr lang="en-US" sz="1200" dirty="0"/>
                        <a:t>Sept</a:t>
                      </a:r>
                      <a:endParaRPr lang="en-GB" sz="1200" dirty="0"/>
                    </a:p>
                  </a:txBody>
                  <a:tcPr/>
                </a:tc>
                <a:tc>
                  <a:txBody>
                    <a:bodyPr/>
                    <a:lstStyle/>
                    <a:p>
                      <a:r>
                        <a:rPr lang="en-US" sz="1200" dirty="0"/>
                        <a:t>Oct</a:t>
                      </a:r>
                      <a:endParaRPr lang="en-GB" sz="1200" dirty="0"/>
                    </a:p>
                  </a:txBody>
                  <a:tcPr/>
                </a:tc>
                <a:tc>
                  <a:txBody>
                    <a:bodyPr/>
                    <a:lstStyle/>
                    <a:p>
                      <a:r>
                        <a:rPr lang="en-US" sz="1200" dirty="0"/>
                        <a:t>Nov</a:t>
                      </a:r>
                      <a:endParaRPr lang="en-GB" sz="1200" dirty="0"/>
                    </a:p>
                  </a:txBody>
                  <a:tcPr/>
                </a:tc>
                <a:tc>
                  <a:txBody>
                    <a:bodyPr/>
                    <a:lstStyle/>
                    <a:p>
                      <a:r>
                        <a:rPr lang="en-US" sz="1200" dirty="0"/>
                        <a:t>Dec</a:t>
                      </a:r>
                      <a:endParaRPr lang="en-GB" sz="1200" dirty="0"/>
                    </a:p>
                  </a:txBody>
                  <a:tcPr/>
                </a:tc>
                <a:tc>
                  <a:txBody>
                    <a:bodyPr/>
                    <a:lstStyle/>
                    <a:p>
                      <a:r>
                        <a:rPr lang="en-US" sz="1200" dirty="0"/>
                        <a:t>Jan</a:t>
                      </a:r>
                      <a:endParaRPr lang="en-GB" sz="1200" dirty="0"/>
                    </a:p>
                  </a:txBody>
                  <a:tcPr/>
                </a:tc>
                <a:tc>
                  <a:txBody>
                    <a:bodyPr/>
                    <a:lstStyle/>
                    <a:p>
                      <a:r>
                        <a:rPr lang="en-US" sz="1200" dirty="0"/>
                        <a:t>Feb</a:t>
                      </a:r>
                      <a:endParaRPr lang="en-GB" sz="1200" dirty="0"/>
                    </a:p>
                  </a:txBody>
                  <a:tcPr/>
                </a:tc>
                <a:tc>
                  <a:txBody>
                    <a:bodyPr/>
                    <a:lstStyle/>
                    <a:p>
                      <a:r>
                        <a:rPr lang="en-US" sz="1200" dirty="0"/>
                        <a:t>Mar</a:t>
                      </a:r>
                      <a:endParaRPr lang="en-GB" sz="1200" dirty="0"/>
                    </a:p>
                  </a:txBody>
                  <a:tcPr/>
                </a:tc>
                <a:tc>
                  <a:txBody>
                    <a:bodyPr/>
                    <a:lstStyle/>
                    <a:p>
                      <a:r>
                        <a:rPr lang="en-US" sz="1200" dirty="0"/>
                        <a:t>Apr</a:t>
                      </a:r>
                      <a:endParaRPr lang="en-GB" sz="1200" dirty="0"/>
                    </a:p>
                  </a:txBody>
                  <a:tcPr/>
                </a:tc>
                <a:tc>
                  <a:txBody>
                    <a:bodyPr/>
                    <a:lstStyle/>
                    <a:p>
                      <a:r>
                        <a:rPr lang="en-US" sz="1200" dirty="0"/>
                        <a:t>May</a:t>
                      </a:r>
                      <a:endParaRPr lang="en-GB" sz="1200" dirty="0"/>
                    </a:p>
                  </a:txBody>
                  <a:tcPr/>
                </a:tc>
                <a:tc>
                  <a:txBody>
                    <a:bodyPr/>
                    <a:lstStyle/>
                    <a:p>
                      <a:r>
                        <a:rPr lang="en-US" sz="1200" dirty="0"/>
                        <a:t>Jun</a:t>
                      </a:r>
                      <a:endParaRPr lang="en-GB" sz="1200" dirty="0"/>
                    </a:p>
                  </a:txBody>
                  <a:tcPr/>
                </a:tc>
                <a:tc>
                  <a:txBody>
                    <a:bodyPr/>
                    <a:lstStyle/>
                    <a:p>
                      <a:r>
                        <a:rPr lang="en-US" sz="1200" dirty="0"/>
                        <a:t>Jul</a:t>
                      </a:r>
                      <a:endParaRPr lang="en-GB" sz="1200" dirty="0"/>
                    </a:p>
                  </a:txBody>
                  <a:tcPr/>
                </a:tc>
                <a:tc>
                  <a:txBody>
                    <a:bodyPr/>
                    <a:lstStyle/>
                    <a:p>
                      <a:r>
                        <a:rPr lang="en-US" sz="1200" dirty="0"/>
                        <a:t>Aug</a:t>
                      </a:r>
                      <a:endParaRPr lang="en-GB" sz="1200" dirty="0"/>
                    </a:p>
                  </a:txBody>
                  <a:tcPr/>
                </a:tc>
                <a:tc>
                  <a:txBody>
                    <a:bodyPr/>
                    <a:lstStyle/>
                    <a:p>
                      <a:r>
                        <a:rPr lang="en-US" sz="1200" dirty="0"/>
                        <a:t>Sept</a:t>
                      </a:r>
                      <a:endParaRPr lang="en-GB" sz="1200" dirty="0"/>
                    </a:p>
                  </a:txBody>
                  <a:tcPr/>
                </a:tc>
                <a:tc>
                  <a:txBody>
                    <a:bodyPr/>
                    <a:lstStyle/>
                    <a:p>
                      <a:r>
                        <a:rPr lang="en-US" sz="1200" dirty="0"/>
                        <a:t>Oct</a:t>
                      </a:r>
                      <a:endParaRPr lang="en-GB" sz="1200" dirty="0"/>
                    </a:p>
                  </a:txBody>
                  <a:tcPr/>
                </a:tc>
                <a:tc>
                  <a:txBody>
                    <a:bodyPr/>
                    <a:lstStyle/>
                    <a:p>
                      <a:r>
                        <a:rPr lang="en-US" sz="1200" dirty="0"/>
                        <a:t>Nov</a:t>
                      </a:r>
                      <a:endParaRPr lang="en-GB" sz="1200" dirty="0"/>
                    </a:p>
                  </a:txBody>
                  <a:tcPr/>
                </a:tc>
                <a:tc>
                  <a:txBody>
                    <a:bodyPr/>
                    <a:lstStyle/>
                    <a:p>
                      <a:r>
                        <a:rPr lang="en-US" sz="1200" dirty="0"/>
                        <a:t>Dec</a:t>
                      </a:r>
                      <a:endParaRPr lang="en-GB" sz="1200" dirty="0"/>
                    </a:p>
                  </a:txBody>
                  <a:tcPr/>
                </a:tc>
                <a:extLst>
                  <a:ext uri="{0D108BD9-81ED-4DB2-BD59-A6C34878D82A}">
                    <a16:rowId xmlns:a16="http://schemas.microsoft.com/office/drawing/2014/main" val="10000"/>
                  </a:ext>
                </a:extLst>
              </a:tr>
            </a:tbl>
          </a:graphicData>
        </a:graphic>
      </p:graphicFrame>
      <p:grpSp>
        <p:nvGrpSpPr>
          <p:cNvPr id="23" name="Group 22"/>
          <p:cNvGrpSpPr/>
          <p:nvPr/>
        </p:nvGrpSpPr>
        <p:grpSpPr>
          <a:xfrm>
            <a:off x="3704839" y="1126859"/>
            <a:ext cx="1626344" cy="979685"/>
            <a:chOff x="4390639" y="1126859"/>
            <a:chExt cx="1626344" cy="979685"/>
          </a:xfrm>
        </p:grpSpPr>
        <p:sp>
          <p:nvSpPr>
            <p:cNvPr id="26" name="Line Callout 2 25"/>
            <p:cNvSpPr/>
            <p:nvPr/>
          </p:nvSpPr>
          <p:spPr bwMode="auto">
            <a:xfrm>
              <a:off x="4660292" y="1126859"/>
              <a:ext cx="1356691" cy="965001"/>
            </a:xfrm>
            <a:prstGeom prst="borderCallout2">
              <a:avLst>
                <a:gd name="adj1" fmla="val 22917"/>
                <a:gd name="adj2" fmla="val -4821"/>
                <a:gd name="adj3" fmla="val 22916"/>
                <a:gd name="adj4" fmla="val -22633"/>
                <a:gd name="adj5" fmla="val 150748"/>
                <a:gd name="adj6" fmla="val -22486"/>
              </a:avLst>
            </a:prstGeom>
            <a:noFill/>
            <a:ln w="9525" cap="flat" cmpd="sng" algn="ctr">
              <a:solidFill>
                <a:schemeClr val="tx1"/>
              </a:solid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
          <p:nvSpPr>
            <p:cNvPr id="27" name="TextBox 26"/>
            <p:cNvSpPr txBox="1"/>
            <p:nvPr/>
          </p:nvSpPr>
          <p:spPr>
            <a:xfrm>
              <a:off x="4390639" y="1183214"/>
              <a:ext cx="1400560" cy="923330"/>
            </a:xfrm>
            <a:prstGeom prst="rect">
              <a:avLst/>
            </a:prstGeom>
            <a:noFill/>
          </p:spPr>
          <p:txBody>
            <a:bodyPr wrap="square" rtlCol="0">
              <a:spAutoFit/>
            </a:bodyPr>
            <a:lstStyle/>
            <a:p>
              <a:r>
                <a:rPr lang="en-US" b="1" dirty="0"/>
                <a:t>GNI data</a:t>
              </a:r>
            </a:p>
            <a:p>
              <a:r>
                <a:rPr lang="en-US" b="1" dirty="0"/>
                <a:t>available up to 2013</a:t>
              </a:r>
              <a:endParaRPr lang="en-GB" b="1" dirty="0"/>
            </a:p>
          </p:txBody>
        </p:sp>
      </p:grpSp>
      <p:sp>
        <p:nvSpPr>
          <p:cNvPr id="30" name="Line Callout 2 29"/>
          <p:cNvSpPr/>
          <p:nvPr/>
        </p:nvSpPr>
        <p:spPr bwMode="auto">
          <a:xfrm>
            <a:off x="1295400" y="4800600"/>
            <a:ext cx="1335417" cy="914400"/>
          </a:xfrm>
          <a:prstGeom prst="borderCallout2">
            <a:avLst>
              <a:gd name="adj1" fmla="val 22917"/>
              <a:gd name="adj2" fmla="val -4821"/>
              <a:gd name="adj3" fmla="val 22916"/>
              <a:gd name="adj4" fmla="val -22633"/>
              <a:gd name="adj5" fmla="val -165908"/>
              <a:gd name="adj6" fmla="val -24431"/>
            </a:avLst>
          </a:prstGeom>
          <a:noFill/>
          <a:ln w="9525" cap="flat" cmpd="sng" algn="ctr">
            <a:solidFill>
              <a:schemeClr val="tx1"/>
            </a:solid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grpSp>
        <p:nvGrpSpPr>
          <p:cNvPr id="8" name="Group 7"/>
          <p:cNvGrpSpPr/>
          <p:nvPr/>
        </p:nvGrpSpPr>
        <p:grpSpPr>
          <a:xfrm>
            <a:off x="3819522" y="5078849"/>
            <a:ext cx="1809751" cy="1169551"/>
            <a:chOff x="3829049" y="4648200"/>
            <a:chExt cx="1809751" cy="1169551"/>
          </a:xfrm>
        </p:grpSpPr>
        <p:sp>
          <p:nvSpPr>
            <p:cNvPr id="29" name="TextBox 28"/>
            <p:cNvSpPr txBox="1"/>
            <p:nvPr/>
          </p:nvSpPr>
          <p:spPr>
            <a:xfrm>
              <a:off x="3829049" y="4648200"/>
              <a:ext cx="1809751" cy="1169551"/>
            </a:xfrm>
            <a:prstGeom prst="rect">
              <a:avLst/>
            </a:prstGeom>
            <a:noFill/>
          </p:spPr>
          <p:txBody>
            <a:bodyPr wrap="square" rtlCol="0">
              <a:spAutoFit/>
            </a:bodyPr>
            <a:lstStyle/>
            <a:p>
              <a:r>
                <a:rPr lang="en-US" b="1" dirty="0"/>
                <a:t>Exchange rates</a:t>
              </a:r>
            </a:p>
            <a:p>
              <a:r>
                <a:rPr lang="en-US" b="1" dirty="0"/>
                <a:t>available up to 2013</a:t>
              </a:r>
              <a:endParaRPr lang="en-GB" b="1" dirty="0"/>
            </a:p>
            <a:p>
              <a:endParaRPr lang="en-GB" sz="1600" b="1" dirty="0"/>
            </a:p>
          </p:txBody>
        </p:sp>
        <p:sp>
          <p:nvSpPr>
            <p:cNvPr id="32" name="Line Callout 2 31"/>
            <p:cNvSpPr/>
            <p:nvPr/>
          </p:nvSpPr>
          <p:spPr bwMode="auto">
            <a:xfrm>
              <a:off x="3829049" y="4648200"/>
              <a:ext cx="1581151" cy="914400"/>
            </a:xfrm>
            <a:prstGeom prst="borderCallout2">
              <a:avLst>
                <a:gd name="adj1" fmla="val 22917"/>
                <a:gd name="adj2" fmla="val -4821"/>
                <a:gd name="adj3" fmla="val 22916"/>
                <a:gd name="adj4" fmla="val -22633"/>
                <a:gd name="adj5" fmla="val -194936"/>
                <a:gd name="adj6" fmla="val -22769"/>
              </a:avLst>
            </a:prstGeom>
            <a:noFill/>
            <a:ln w="9525" cap="flat" cmpd="sng" algn="ctr">
              <a:solidFill>
                <a:schemeClr val="tx1"/>
              </a:solidFill>
              <a:prstDash val="solid"/>
              <a:round/>
              <a:headEnd type="none" w="med" len="med"/>
              <a:tailEnd type="none" w="med" len="med"/>
            </a:ln>
            <a:effectLst/>
            <a:scene3d>
              <a:camera prst="orthographicFront">
                <a:rot lat="0" lon="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grpSp>
      <p:sp>
        <p:nvSpPr>
          <p:cNvPr id="12" name="TextBox 11"/>
          <p:cNvSpPr txBox="1"/>
          <p:nvPr/>
        </p:nvSpPr>
        <p:spPr>
          <a:xfrm>
            <a:off x="680258" y="2373868"/>
            <a:ext cx="603050" cy="369332"/>
          </a:xfrm>
          <a:prstGeom prst="rect">
            <a:avLst/>
          </a:prstGeom>
          <a:noFill/>
        </p:spPr>
        <p:txBody>
          <a:bodyPr wrap="none" rtlCol="0">
            <a:spAutoFit/>
          </a:bodyPr>
          <a:lstStyle/>
          <a:p>
            <a:r>
              <a:rPr lang="en-US" b="1" dirty="0">
                <a:solidFill>
                  <a:srgbClr val="C00000"/>
                </a:solidFill>
              </a:rPr>
              <a:t>2014</a:t>
            </a:r>
            <a:endParaRPr lang="en-GB" b="1" dirty="0">
              <a:solidFill>
                <a:srgbClr val="C00000"/>
              </a:solidFill>
            </a:endParaRPr>
          </a:p>
        </p:txBody>
      </p:sp>
      <p:grpSp>
        <p:nvGrpSpPr>
          <p:cNvPr id="14" name="Group 13">
            <a:extLst>
              <a:ext uri="{FF2B5EF4-FFF2-40B4-BE49-F238E27FC236}">
                <a16:creationId xmlns:a16="http://schemas.microsoft.com/office/drawing/2014/main" id="{E1C39F5D-0CA8-405C-93B5-3C0FA6C1AEF6}"/>
              </a:ext>
            </a:extLst>
          </p:cNvPr>
          <p:cNvGrpSpPr/>
          <p:nvPr/>
        </p:nvGrpSpPr>
        <p:grpSpPr>
          <a:xfrm>
            <a:off x="7353300" y="3578899"/>
            <a:ext cx="1752600" cy="1221701"/>
            <a:chOff x="7353300" y="3343870"/>
            <a:chExt cx="1752600" cy="1221701"/>
          </a:xfrm>
        </p:grpSpPr>
        <p:sp>
          <p:nvSpPr>
            <p:cNvPr id="18" name="Isosceles Triangle 17"/>
            <p:cNvSpPr/>
            <p:nvPr/>
          </p:nvSpPr>
          <p:spPr bwMode="auto">
            <a:xfrm>
              <a:off x="8534400" y="3343870"/>
              <a:ext cx="228600" cy="369332"/>
            </a:xfrm>
            <a:prstGeom prst="triangle">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
          <p:nvSpPr>
            <p:cNvPr id="19" name="TextBox 18"/>
            <p:cNvSpPr txBox="1"/>
            <p:nvPr/>
          </p:nvSpPr>
          <p:spPr>
            <a:xfrm>
              <a:off x="7353300" y="3734574"/>
              <a:ext cx="1752600" cy="830997"/>
            </a:xfrm>
            <a:prstGeom prst="rect">
              <a:avLst/>
            </a:prstGeom>
            <a:noFill/>
          </p:spPr>
          <p:txBody>
            <a:bodyPr wrap="square" rtlCol="0">
              <a:spAutoFit/>
            </a:bodyPr>
            <a:lstStyle/>
            <a:p>
              <a:pPr algn="ctr"/>
              <a:r>
                <a:rPr lang="en-US" sz="1600" b="1" dirty="0">
                  <a:solidFill>
                    <a:srgbClr val="C00000"/>
                  </a:solidFill>
                </a:rPr>
                <a:t>Adoption of the 2016-2018 scale of assessment</a:t>
              </a:r>
              <a:endParaRPr lang="en-GB" sz="1600" b="1" dirty="0">
                <a:solidFill>
                  <a:srgbClr val="C00000"/>
                </a:solidFill>
              </a:endParaRPr>
            </a:p>
          </p:txBody>
        </p:sp>
      </p:grpSp>
      <p:grpSp>
        <p:nvGrpSpPr>
          <p:cNvPr id="10" name="Group 9"/>
          <p:cNvGrpSpPr/>
          <p:nvPr/>
        </p:nvGrpSpPr>
        <p:grpSpPr>
          <a:xfrm>
            <a:off x="4800600" y="3572471"/>
            <a:ext cx="1371600" cy="1304329"/>
            <a:chOff x="5562600" y="3276601"/>
            <a:chExt cx="1371600" cy="1304329"/>
          </a:xfrm>
        </p:grpSpPr>
        <p:sp>
          <p:nvSpPr>
            <p:cNvPr id="33" name="Isosceles Triangle 32"/>
            <p:cNvSpPr/>
            <p:nvPr/>
          </p:nvSpPr>
          <p:spPr bwMode="auto">
            <a:xfrm>
              <a:off x="6068982" y="3276601"/>
              <a:ext cx="331817" cy="445532"/>
            </a:xfrm>
            <a:prstGeom prst="triangle">
              <a:avLst/>
            </a:prstGeom>
            <a:solidFill>
              <a:schemeClr val="accent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
          <p:nvSpPr>
            <p:cNvPr id="34" name="TextBox 33"/>
            <p:cNvSpPr txBox="1"/>
            <p:nvPr/>
          </p:nvSpPr>
          <p:spPr>
            <a:xfrm>
              <a:off x="5562600" y="3657600"/>
              <a:ext cx="1371600" cy="923330"/>
            </a:xfrm>
            <a:prstGeom prst="rect">
              <a:avLst/>
            </a:prstGeom>
            <a:noFill/>
          </p:spPr>
          <p:txBody>
            <a:bodyPr wrap="square" rtlCol="0">
              <a:spAutoFit/>
            </a:bodyPr>
            <a:lstStyle/>
            <a:p>
              <a:pPr algn="ctr"/>
              <a:r>
                <a:rPr lang="en-US" b="1" dirty="0">
                  <a:solidFill>
                    <a:schemeClr val="tx2"/>
                  </a:solidFill>
                </a:rPr>
                <a:t>Calculation of the scale for the </a:t>
              </a:r>
              <a:r>
                <a:rPr lang="en-US" b="1" dirty="0" err="1">
                  <a:solidFill>
                    <a:schemeClr val="tx2"/>
                  </a:solidFill>
                </a:rPr>
                <a:t>CoC</a:t>
              </a:r>
              <a:endParaRPr lang="en-GB" b="1" dirty="0">
                <a:solidFill>
                  <a:schemeClr val="tx2"/>
                </a:solidFill>
              </a:endParaRPr>
            </a:p>
          </p:txBody>
        </p:sp>
      </p:grpSp>
      <p:sp>
        <p:nvSpPr>
          <p:cNvPr id="43" name="Line Callout 2 42"/>
          <p:cNvSpPr/>
          <p:nvPr/>
        </p:nvSpPr>
        <p:spPr bwMode="auto">
          <a:xfrm>
            <a:off x="332256" y="3889177"/>
            <a:ext cx="1195554" cy="830997"/>
          </a:xfrm>
          <a:prstGeom prst="borderCallout2">
            <a:avLst>
              <a:gd name="adj1" fmla="val 22917"/>
              <a:gd name="adj2" fmla="val -4821"/>
              <a:gd name="adj3" fmla="val 22916"/>
              <a:gd name="adj4" fmla="val -22633"/>
              <a:gd name="adj5" fmla="val -77463"/>
              <a:gd name="adj6" fmla="val -22436"/>
            </a:avLst>
          </a:prstGeom>
          <a:noFill/>
          <a:ln w="9525" cap="flat" cmpd="sng" algn="ctr">
            <a:solidFill>
              <a:schemeClr val="tx1"/>
            </a:solidFill>
            <a:prstDash val="solid"/>
            <a:round/>
            <a:headEnd type="none" w="med" len="med"/>
            <a:tailEnd type="none" w="med" len="med"/>
          </a:ln>
          <a:effectLst/>
          <a:scene3d>
            <a:camera prst="orthographicFront">
              <a:rot lat="0" lon="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
        <p:nvSpPr>
          <p:cNvPr id="44" name="TextBox 43"/>
          <p:cNvSpPr txBox="1"/>
          <p:nvPr/>
        </p:nvSpPr>
        <p:spPr>
          <a:xfrm>
            <a:off x="314696" y="3810000"/>
            <a:ext cx="1304127" cy="923330"/>
          </a:xfrm>
          <a:prstGeom prst="rect">
            <a:avLst/>
          </a:prstGeom>
          <a:noFill/>
          <a:ln>
            <a:noFill/>
          </a:ln>
        </p:spPr>
        <p:txBody>
          <a:bodyPr wrap="square" rtlCol="0">
            <a:spAutoFit/>
          </a:bodyPr>
          <a:lstStyle/>
          <a:p>
            <a:r>
              <a:rPr lang="en-US" b="1" dirty="0"/>
              <a:t>Population data</a:t>
            </a:r>
          </a:p>
          <a:p>
            <a:r>
              <a:rPr lang="en-US" b="1" dirty="0"/>
              <a:t>(July 2013)</a:t>
            </a:r>
            <a:endParaRPr lang="en-GB" b="1" dirty="0"/>
          </a:p>
        </p:txBody>
      </p:sp>
      <p:grpSp>
        <p:nvGrpSpPr>
          <p:cNvPr id="24" name="Group 23"/>
          <p:cNvGrpSpPr/>
          <p:nvPr/>
        </p:nvGrpSpPr>
        <p:grpSpPr>
          <a:xfrm>
            <a:off x="5784850" y="1012944"/>
            <a:ext cx="2390775" cy="1012383"/>
            <a:chOff x="6524625" y="1038025"/>
            <a:chExt cx="2390775" cy="1012383"/>
          </a:xfrm>
        </p:grpSpPr>
        <p:sp>
          <p:nvSpPr>
            <p:cNvPr id="6" name="TextBox 5"/>
            <p:cNvSpPr txBox="1"/>
            <p:nvPr/>
          </p:nvSpPr>
          <p:spPr>
            <a:xfrm>
              <a:off x="6597650" y="1089088"/>
              <a:ext cx="2317750" cy="923330"/>
            </a:xfrm>
            <a:prstGeom prst="rect">
              <a:avLst/>
            </a:prstGeom>
            <a:noFill/>
          </p:spPr>
          <p:txBody>
            <a:bodyPr wrap="square" rtlCol="0">
              <a:spAutoFit/>
            </a:bodyPr>
            <a:lstStyle/>
            <a:p>
              <a:r>
                <a:rPr lang="en-US" b="1" dirty="0"/>
                <a:t>Data relevant for the 2008-2013 base period are finalized</a:t>
              </a:r>
              <a:endParaRPr lang="en-GB" b="1" i="1" dirty="0"/>
            </a:p>
          </p:txBody>
        </p:sp>
        <p:sp>
          <p:nvSpPr>
            <p:cNvPr id="5" name="Line Callout 2 4"/>
            <p:cNvSpPr/>
            <p:nvPr/>
          </p:nvSpPr>
          <p:spPr bwMode="auto">
            <a:xfrm>
              <a:off x="6524625" y="1038025"/>
              <a:ext cx="2273300" cy="1012383"/>
            </a:xfrm>
            <a:prstGeom prst="borderCallout2">
              <a:avLst>
                <a:gd name="adj1" fmla="val 18734"/>
                <a:gd name="adj2" fmla="val -275"/>
                <a:gd name="adj3" fmla="val 18750"/>
                <a:gd name="adj4" fmla="val -16667"/>
                <a:gd name="adj5" fmla="val 155567"/>
                <a:gd name="adj6" fmla="val -16696"/>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grpSp>
      <p:grpSp>
        <p:nvGrpSpPr>
          <p:cNvPr id="11" name="Group 10"/>
          <p:cNvGrpSpPr/>
          <p:nvPr/>
        </p:nvGrpSpPr>
        <p:grpSpPr>
          <a:xfrm>
            <a:off x="2971800" y="2209800"/>
            <a:ext cx="2333238" cy="369332"/>
            <a:chOff x="3276600" y="2373868"/>
            <a:chExt cx="2743200" cy="369332"/>
          </a:xfrm>
        </p:grpSpPr>
        <p:sp>
          <p:nvSpPr>
            <p:cNvPr id="22" name="Rounded Rectangle 21"/>
            <p:cNvSpPr/>
            <p:nvPr/>
          </p:nvSpPr>
          <p:spPr bwMode="auto">
            <a:xfrm>
              <a:off x="3276600" y="2415064"/>
              <a:ext cx="2743200" cy="293132"/>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
          <p:nvSpPr>
            <p:cNvPr id="21" name="TextBox 20"/>
            <p:cNvSpPr txBox="1"/>
            <p:nvPr/>
          </p:nvSpPr>
          <p:spPr>
            <a:xfrm>
              <a:off x="3404931" y="2373868"/>
              <a:ext cx="2516355" cy="369332"/>
            </a:xfrm>
            <a:prstGeom prst="rect">
              <a:avLst/>
            </a:prstGeom>
            <a:noFill/>
          </p:spPr>
          <p:txBody>
            <a:bodyPr wrap="square" rtlCol="0">
              <a:spAutoFit/>
            </a:bodyPr>
            <a:lstStyle/>
            <a:p>
              <a:pPr algn="ctr"/>
              <a:r>
                <a:rPr lang="en-US" b="1" dirty="0">
                  <a:solidFill>
                    <a:schemeClr val="bg1"/>
                  </a:solidFill>
                </a:rPr>
                <a:t>Data validation </a:t>
              </a:r>
              <a:endParaRPr lang="en-GB" b="1" dirty="0">
                <a:solidFill>
                  <a:schemeClr val="bg1"/>
                </a:solidFill>
              </a:endParaRPr>
            </a:p>
          </p:txBody>
        </p:sp>
      </p:grpSp>
      <p:sp>
        <p:nvSpPr>
          <p:cNvPr id="37" name="TextBox 36"/>
          <p:cNvSpPr txBox="1"/>
          <p:nvPr/>
        </p:nvSpPr>
        <p:spPr>
          <a:xfrm>
            <a:off x="164128" y="1273754"/>
            <a:ext cx="2121872" cy="646331"/>
          </a:xfrm>
          <a:prstGeom prst="rect">
            <a:avLst/>
          </a:prstGeom>
          <a:noFill/>
          <a:ln>
            <a:solidFill>
              <a:schemeClr val="tx1"/>
            </a:solidFill>
          </a:ln>
        </p:spPr>
        <p:txBody>
          <a:bodyPr wrap="square" rtlCol="0">
            <a:spAutoFit/>
          </a:bodyPr>
          <a:lstStyle/>
          <a:p>
            <a:r>
              <a:rPr lang="en-US" b="1" dirty="0"/>
              <a:t>NA Questionnaire sent to MS</a:t>
            </a:r>
            <a:endParaRPr lang="en-GB" b="1" dirty="0"/>
          </a:p>
        </p:txBody>
      </p:sp>
      <p:grpSp>
        <p:nvGrpSpPr>
          <p:cNvPr id="17" name="Group 16"/>
          <p:cNvGrpSpPr/>
          <p:nvPr/>
        </p:nvGrpSpPr>
        <p:grpSpPr>
          <a:xfrm>
            <a:off x="2286000" y="1550753"/>
            <a:ext cx="685800" cy="1028379"/>
            <a:chOff x="2565474" y="1385638"/>
            <a:chExt cx="482526" cy="1267599"/>
          </a:xfrm>
        </p:grpSpPr>
        <p:cxnSp>
          <p:nvCxnSpPr>
            <p:cNvPr id="9" name="Straight Connector 8"/>
            <p:cNvCxnSpPr/>
            <p:nvPr/>
          </p:nvCxnSpPr>
          <p:spPr bwMode="auto">
            <a:xfrm>
              <a:off x="2565474" y="1385638"/>
              <a:ext cx="48252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p:cNvCxnSpPr/>
            <p:nvPr/>
          </p:nvCxnSpPr>
          <p:spPr bwMode="auto">
            <a:xfrm>
              <a:off x="3048000" y="1385638"/>
              <a:ext cx="0" cy="126759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28" name="Straight Connector 27"/>
          <p:cNvCxnSpPr/>
          <p:nvPr/>
        </p:nvCxnSpPr>
        <p:spPr bwMode="auto">
          <a:xfrm flipV="1">
            <a:off x="2895600" y="2667000"/>
            <a:ext cx="5778500" cy="1048"/>
          </a:xfrm>
          <a:prstGeom prst="line">
            <a:avLst/>
          </a:prstGeom>
          <a:solidFill>
            <a:schemeClr val="accent1"/>
          </a:solidFill>
          <a:ln w="44450" cap="flat" cmpd="sng" algn="ctr">
            <a:solidFill>
              <a:srgbClr val="C00000"/>
            </a:solidFill>
            <a:prstDash val="solid"/>
            <a:miter lim="800000"/>
            <a:headEnd type="oval" w="med" len="med"/>
            <a:tailEnd type="oval"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Straight Connector 37"/>
          <p:cNvCxnSpPr/>
          <p:nvPr/>
        </p:nvCxnSpPr>
        <p:spPr bwMode="auto">
          <a:xfrm flipV="1">
            <a:off x="47238" y="2667000"/>
            <a:ext cx="2848362" cy="1048"/>
          </a:xfrm>
          <a:prstGeom prst="line">
            <a:avLst/>
          </a:prstGeom>
          <a:solidFill>
            <a:schemeClr val="accent1"/>
          </a:solidFill>
          <a:ln w="44450" cap="flat" cmpd="sng" algn="ctr">
            <a:solidFill>
              <a:srgbClr val="C00000"/>
            </a:solidFill>
            <a:prstDash val="solid"/>
            <a:miter lim="800000"/>
            <a:headEnd type="none" w="med" len="med"/>
            <a:tailEnd type="oval"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1" name="TextBox 40"/>
          <p:cNvSpPr txBox="1"/>
          <p:nvPr/>
        </p:nvSpPr>
        <p:spPr>
          <a:xfrm>
            <a:off x="6096000" y="2373868"/>
            <a:ext cx="620683" cy="369332"/>
          </a:xfrm>
          <a:prstGeom prst="rect">
            <a:avLst/>
          </a:prstGeom>
          <a:noFill/>
        </p:spPr>
        <p:txBody>
          <a:bodyPr wrap="none" rtlCol="0">
            <a:spAutoFit/>
          </a:bodyPr>
          <a:lstStyle/>
          <a:p>
            <a:r>
              <a:rPr lang="en-US" b="1" dirty="0">
                <a:solidFill>
                  <a:srgbClr val="C00000"/>
                </a:solidFill>
              </a:rPr>
              <a:t>2015</a:t>
            </a:r>
            <a:endParaRPr lang="en-GB" b="1" dirty="0">
              <a:solidFill>
                <a:srgbClr val="C00000"/>
              </a:solidFill>
            </a:endParaRPr>
          </a:p>
        </p:txBody>
      </p:sp>
      <p:sp>
        <p:nvSpPr>
          <p:cNvPr id="13" name="TextBox 12">
            <a:extLst>
              <a:ext uri="{FF2B5EF4-FFF2-40B4-BE49-F238E27FC236}">
                <a16:creationId xmlns:a16="http://schemas.microsoft.com/office/drawing/2014/main" id="{39F3F830-0D90-4933-9319-A86986EBFD59}"/>
              </a:ext>
            </a:extLst>
          </p:cNvPr>
          <p:cNvSpPr txBox="1"/>
          <p:nvPr/>
        </p:nvSpPr>
        <p:spPr>
          <a:xfrm>
            <a:off x="5334001" y="3255041"/>
            <a:ext cx="501650" cy="276999"/>
          </a:xfrm>
          <a:prstGeom prst="rect">
            <a:avLst/>
          </a:prstGeom>
          <a:noFill/>
          <a:ln>
            <a:solidFill>
              <a:schemeClr val="accent1"/>
            </a:solidFill>
          </a:ln>
        </p:spPr>
        <p:txBody>
          <a:bodyPr wrap="square" lIns="0" tIns="0" rIns="0" bIns="0" rtlCol="0" anchor="ctr" anchorCtr="1">
            <a:spAutoFit/>
          </a:bodyPr>
          <a:lstStyle/>
          <a:p>
            <a:r>
              <a:rPr lang="en-US" dirty="0" err="1"/>
              <a:t>CoC</a:t>
            </a:r>
            <a:endParaRPr lang="en-US" dirty="0"/>
          </a:p>
        </p:txBody>
      </p:sp>
      <p:sp>
        <p:nvSpPr>
          <p:cNvPr id="36" name="TextBox 35">
            <a:extLst>
              <a:ext uri="{FF2B5EF4-FFF2-40B4-BE49-F238E27FC236}">
                <a16:creationId xmlns:a16="http://schemas.microsoft.com/office/drawing/2014/main" id="{85B207F1-CD1B-4D57-99CF-5CB3554904E6}"/>
              </a:ext>
            </a:extLst>
          </p:cNvPr>
          <p:cNvSpPr txBox="1"/>
          <p:nvPr/>
        </p:nvSpPr>
        <p:spPr>
          <a:xfrm>
            <a:off x="6816314" y="3243638"/>
            <a:ext cx="1857785" cy="276999"/>
          </a:xfrm>
          <a:prstGeom prst="rect">
            <a:avLst/>
          </a:prstGeom>
          <a:noFill/>
          <a:ln>
            <a:solidFill>
              <a:schemeClr val="accent1"/>
            </a:solidFill>
          </a:ln>
        </p:spPr>
        <p:txBody>
          <a:bodyPr wrap="square" lIns="0" tIns="0" rIns="0" bIns="0" rtlCol="0" anchor="ctr" anchorCtr="1">
            <a:spAutoFit/>
          </a:bodyPr>
          <a:lstStyle/>
          <a:p>
            <a:r>
              <a:rPr lang="en-US" dirty="0"/>
              <a:t>GA</a:t>
            </a:r>
          </a:p>
        </p:txBody>
      </p:sp>
    </p:spTree>
    <p:extLst>
      <p:ext uri="{BB962C8B-B14F-4D97-AF65-F5344CB8AC3E}">
        <p14:creationId xmlns:p14="http://schemas.microsoft.com/office/powerpoint/2010/main" val="2926028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7" grpId="0" animBg="1"/>
      <p:bldP spid="30" grpId="0" animBg="1"/>
      <p:bldP spid="43" grpId="0" animBg="1"/>
      <p:bldP spid="44" grpId="0"/>
      <p:bldP spid="37" grpId="0" animBg="1"/>
      <p:bldP spid="13" grpId="0" animBg="1"/>
      <p:bldP spid="3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26</a:t>
            </a:fld>
            <a:endParaRPr lang="en-US" altLang="en-US">
              <a:solidFill>
                <a:srgbClr val="000000"/>
              </a:solidFill>
            </a:endParaRPr>
          </a:p>
        </p:txBody>
      </p:sp>
      <p:sp>
        <p:nvSpPr>
          <p:cNvPr id="3" name="TextBox 2"/>
          <p:cNvSpPr txBox="1"/>
          <p:nvPr/>
        </p:nvSpPr>
        <p:spPr>
          <a:xfrm>
            <a:off x="762000" y="1447800"/>
            <a:ext cx="7543800" cy="2739211"/>
          </a:xfrm>
          <a:prstGeom prst="rect">
            <a:avLst/>
          </a:prstGeom>
          <a:noFill/>
        </p:spPr>
        <p:txBody>
          <a:bodyPr wrap="square" rtlCol="0">
            <a:spAutoFit/>
          </a:bodyPr>
          <a:lstStyle/>
          <a:p>
            <a:pPr algn="ctr"/>
            <a:endParaRPr lang="en-US" sz="4400" i="1" dirty="0">
              <a:solidFill>
                <a:srgbClr val="1F497D"/>
              </a:solidFill>
            </a:endParaRPr>
          </a:p>
          <a:p>
            <a:pPr algn="ctr"/>
            <a:r>
              <a:rPr lang="en-US" sz="3200" dirty="0">
                <a:solidFill>
                  <a:srgbClr val="1F497D"/>
                </a:solidFill>
              </a:rPr>
              <a:t>Example of </a:t>
            </a:r>
          </a:p>
          <a:p>
            <a:pPr algn="ctr"/>
            <a:r>
              <a:rPr lang="en-US" sz="3200" dirty="0">
                <a:solidFill>
                  <a:srgbClr val="1F497D"/>
                </a:solidFill>
              </a:rPr>
              <a:t>Australia and Bangladesh </a:t>
            </a:r>
          </a:p>
          <a:p>
            <a:pPr algn="ctr"/>
            <a:r>
              <a:rPr lang="en-US" sz="3200" dirty="0">
                <a:solidFill>
                  <a:srgbClr val="1F497D"/>
                </a:solidFill>
              </a:rPr>
              <a:t>using the</a:t>
            </a:r>
          </a:p>
          <a:p>
            <a:pPr algn="ctr"/>
            <a:r>
              <a:rPr lang="en-US" sz="3200" dirty="0">
                <a:solidFill>
                  <a:srgbClr val="1F497D"/>
                </a:solidFill>
              </a:rPr>
              <a:t>six-year base period 2008-2013</a:t>
            </a:r>
            <a:endParaRPr lang="en-GB" sz="3200" dirty="0">
              <a:solidFill>
                <a:srgbClr val="1F497D"/>
              </a:solidFill>
            </a:endParaRPr>
          </a:p>
        </p:txBody>
      </p:sp>
      <p:sp>
        <p:nvSpPr>
          <p:cNvPr id="4" name="TextBox 3"/>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Tree>
    <p:extLst>
      <p:ext uri="{BB962C8B-B14F-4D97-AF65-F5344CB8AC3E}">
        <p14:creationId xmlns:p14="http://schemas.microsoft.com/office/powerpoint/2010/main" val="128962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72617200"/>
              </p:ext>
            </p:extLst>
          </p:nvPr>
        </p:nvGraphicFramePr>
        <p:xfrm>
          <a:off x="1020288" y="3352801"/>
          <a:ext cx="2590800" cy="1905000"/>
        </p:xfrm>
        <a:graphic>
          <a:graphicData uri="http://schemas.openxmlformats.org/drawingml/2006/table">
            <a:tbl>
              <a:tblPr firstRow="1" bandRow="1">
                <a:tableStyleId>{5C22544A-7EE6-4342-B048-85BDC9FD1C3A}</a:tableStyleId>
              </a:tblPr>
              <a:tblGrid>
                <a:gridCol w="518160">
                  <a:extLst>
                    <a:ext uri="{9D8B030D-6E8A-4147-A177-3AD203B41FA5}">
                      <a16:colId xmlns:a16="http://schemas.microsoft.com/office/drawing/2014/main" val="20000"/>
                    </a:ext>
                  </a:extLst>
                </a:gridCol>
                <a:gridCol w="518160">
                  <a:extLst>
                    <a:ext uri="{9D8B030D-6E8A-4147-A177-3AD203B41FA5}">
                      <a16:colId xmlns:a16="http://schemas.microsoft.com/office/drawing/2014/main" val="20001"/>
                    </a:ext>
                  </a:extLst>
                </a:gridCol>
                <a:gridCol w="518160">
                  <a:extLst>
                    <a:ext uri="{9D8B030D-6E8A-4147-A177-3AD203B41FA5}">
                      <a16:colId xmlns:a16="http://schemas.microsoft.com/office/drawing/2014/main" val="20002"/>
                    </a:ext>
                  </a:extLst>
                </a:gridCol>
                <a:gridCol w="518160">
                  <a:extLst>
                    <a:ext uri="{9D8B030D-6E8A-4147-A177-3AD203B41FA5}">
                      <a16:colId xmlns:a16="http://schemas.microsoft.com/office/drawing/2014/main" val="20003"/>
                    </a:ext>
                  </a:extLst>
                </a:gridCol>
                <a:gridCol w="518160">
                  <a:extLst>
                    <a:ext uri="{9D8B030D-6E8A-4147-A177-3AD203B41FA5}">
                      <a16:colId xmlns:a16="http://schemas.microsoft.com/office/drawing/2014/main" val="20004"/>
                    </a:ext>
                  </a:extLst>
                </a:gridCol>
              </a:tblGrid>
              <a:tr h="476250">
                <a:tc>
                  <a:txBody>
                    <a:bodyPr/>
                    <a:lstStyle/>
                    <a:p>
                      <a:endParaRPr lang="en-GB" dirty="0"/>
                    </a:p>
                  </a:txBody>
                  <a:tcPr>
                    <a:solidFill>
                      <a:srgbClr val="C00000"/>
                    </a:solidFill>
                  </a:tcPr>
                </a:tc>
                <a:tc>
                  <a:txBody>
                    <a:bodyPr/>
                    <a:lstStyle/>
                    <a:p>
                      <a:endParaRPr lang="en-GB" dirty="0"/>
                    </a:p>
                  </a:txBody>
                  <a:tcPr>
                    <a:solidFill>
                      <a:schemeClr val="accent5">
                        <a:lumMod val="60000"/>
                        <a:lumOff val="40000"/>
                      </a:schemeClr>
                    </a:solidFill>
                  </a:tcPr>
                </a:tc>
                <a:tc>
                  <a:txBody>
                    <a:bodyPr/>
                    <a:lstStyle/>
                    <a:p>
                      <a:endParaRPr lang="en-GB" dirty="0"/>
                    </a:p>
                  </a:txBody>
                  <a:tcPr>
                    <a:solidFill>
                      <a:schemeClr val="bg2">
                        <a:lumMod val="75000"/>
                      </a:schemeClr>
                    </a:solidFill>
                  </a:tcPr>
                </a:tc>
                <a:tc>
                  <a:txBody>
                    <a:bodyPr/>
                    <a:lstStyle/>
                    <a:p>
                      <a:endParaRPr lang="en-GB" dirty="0"/>
                    </a:p>
                  </a:txBody>
                  <a:tcPr>
                    <a:solidFill>
                      <a:schemeClr val="accent4"/>
                    </a:solidFill>
                  </a:tcPr>
                </a:tc>
                <a:tc>
                  <a:txBody>
                    <a:bodyPr/>
                    <a:lstStyle/>
                    <a:p>
                      <a:endParaRPr lang="en-GB" dirty="0"/>
                    </a:p>
                  </a:txBody>
                  <a:tcPr/>
                </a:tc>
                <a:extLst>
                  <a:ext uri="{0D108BD9-81ED-4DB2-BD59-A6C34878D82A}">
                    <a16:rowId xmlns:a16="http://schemas.microsoft.com/office/drawing/2014/main" val="10000"/>
                  </a:ext>
                </a:extLst>
              </a:tr>
              <a:tr h="476250">
                <a:tc>
                  <a:txBody>
                    <a:bodyPr/>
                    <a:lstStyle/>
                    <a:p>
                      <a:endParaRPr lang="en-GB" dirty="0"/>
                    </a:p>
                  </a:txBody>
                  <a:tcPr>
                    <a:solidFill>
                      <a:schemeClr val="accent2">
                        <a:lumMod val="20000"/>
                        <a:lumOff val="80000"/>
                      </a:schemeClr>
                    </a:solidFill>
                  </a:tcPr>
                </a:tc>
                <a:tc>
                  <a:txBody>
                    <a:bodyPr/>
                    <a:lstStyle/>
                    <a:p>
                      <a:endParaRPr lang="en-GB" dirty="0"/>
                    </a:p>
                  </a:txBody>
                  <a:tcPr>
                    <a:solidFill>
                      <a:schemeClr val="accent6">
                        <a:lumMod val="75000"/>
                      </a:schemeClr>
                    </a:solidFill>
                  </a:tcPr>
                </a:tc>
                <a:tc>
                  <a:txBody>
                    <a:bodyPr/>
                    <a:lstStyle/>
                    <a:p>
                      <a:endParaRPr lang="en-GB" dirty="0"/>
                    </a:p>
                  </a:txBody>
                  <a:tcPr>
                    <a:solidFill>
                      <a:schemeClr val="accent1"/>
                    </a:solidFill>
                  </a:tcPr>
                </a:tc>
                <a:tc>
                  <a:txBody>
                    <a:bodyPr/>
                    <a:lstStyle/>
                    <a:p>
                      <a:endParaRPr lang="en-GB" dirty="0"/>
                    </a:p>
                  </a:txBody>
                  <a:tcPr>
                    <a:solidFill>
                      <a:schemeClr val="bg2">
                        <a:lumMod val="50000"/>
                      </a:schemeClr>
                    </a:solidFill>
                  </a:tcPr>
                </a:tc>
                <a:tc>
                  <a:txBody>
                    <a:bodyPr/>
                    <a:lstStyle/>
                    <a:p>
                      <a:endParaRPr lang="en-GB" dirty="0"/>
                    </a:p>
                  </a:txBody>
                  <a:tcPr>
                    <a:solidFill>
                      <a:srgbClr val="FFFF00"/>
                    </a:solidFill>
                  </a:tcPr>
                </a:tc>
                <a:extLst>
                  <a:ext uri="{0D108BD9-81ED-4DB2-BD59-A6C34878D82A}">
                    <a16:rowId xmlns:a16="http://schemas.microsoft.com/office/drawing/2014/main" val="10001"/>
                  </a:ext>
                </a:extLst>
              </a:tr>
              <a:tr h="476250">
                <a:tc>
                  <a:txBody>
                    <a:bodyPr/>
                    <a:lstStyle/>
                    <a:p>
                      <a:endParaRPr lang="en-GB" dirty="0"/>
                    </a:p>
                  </a:txBody>
                  <a:tcPr>
                    <a:solidFill>
                      <a:schemeClr val="tx1">
                        <a:lumMod val="85000"/>
                        <a:lumOff val="15000"/>
                      </a:schemeClr>
                    </a:solidFill>
                  </a:tcPr>
                </a:tc>
                <a:tc>
                  <a:txBody>
                    <a:bodyPr/>
                    <a:lstStyle/>
                    <a:p>
                      <a:endParaRPr lang="en-GB" dirty="0"/>
                    </a:p>
                  </a:txBody>
                  <a:tcPr>
                    <a:solidFill>
                      <a:schemeClr val="bg1">
                        <a:lumMod val="65000"/>
                      </a:schemeClr>
                    </a:solidFill>
                  </a:tcPr>
                </a:tc>
                <a:tc>
                  <a:txBody>
                    <a:bodyPr/>
                    <a:lstStyle/>
                    <a:p>
                      <a:endParaRPr lang="en-GB" dirty="0"/>
                    </a:p>
                  </a:txBody>
                  <a:tcPr>
                    <a:solidFill>
                      <a:schemeClr val="accent3">
                        <a:lumMod val="50000"/>
                      </a:schemeClr>
                    </a:solidFill>
                  </a:tcPr>
                </a:tc>
                <a:tc>
                  <a:txBody>
                    <a:bodyPr/>
                    <a:lstStyle/>
                    <a:p>
                      <a:endParaRPr lang="en-GB" dirty="0"/>
                    </a:p>
                  </a:txBody>
                  <a:tcPr>
                    <a:solidFill>
                      <a:srgbClr val="FF0000"/>
                    </a:solidFill>
                  </a:tcPr>
                </a:tc>
                <a:tc>
                  <a:txBody>
                    <a:bodyPr/>
                    <a:lstStyle/>
                    <a:p>
                      <a:endParaRPr lang="en-GB" dirty="0"/>
                    </a:p>
                  </a:txBody>
                  <a:tcPr>
                    <a:solidFill>
                      <a:srgbClr val="CF5E31"/>
                    </a:solidFill>
                  </a:tcPr>
                </a:tc>
                <a:extLst>
                  <a:ext uri="{0D108BD9-81ED-4DB2-BD59-A6C34878D82A}">
                    <a16:rowId xmlns:a16="http://schemas.microsoft.com/office/drawing/2014/main" val="10002"/>
                  </a:ext>
                </a:extLst>
              </a:tr>
              <a:tr h="476250">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bg2">
                        <a:lumMod val="50000"/>
                      </a:schemeClr>
                    </a:solidFill>
                  </a:tcPr>
                </a:tc>
                <a:tc>
                  <a:txBody>
                    <a:bodyPr/>
                    <a:lstStyle/>
                    <a:p>
                      <a:endParaRPr lang="en-GB" dirty="0"/>
                    </a:p>
                  </a:txBody>
                  <a:tcPr>
                    <a:solidFill>
                      <a:srgbClr val="F54545"/>
                    </a:solidFill>
                  </a:tcPr>
                </a:tc>
                <a:tc>
                  <a:txBody>
                    <a:bodyPr/>
                    <a:lstStyle/>
                    <a:p>
                      <a:endParaRPr lang="en-GB" dirty="0"/>
                    </a:p>
                  </a:txBody>
                  <a:tcPr>
                    <a:solidFill>
                      <a:schemeClr val="bg1">
                        <a:lumMod val="85000"/>
                      </a:schemeClr>
                    </a:solidFill>
                  </a:tcPr>
                </a:tc>
                <a:tc>
                  <a:txBody>
                    <a:bodyPr/>
                    <a:lstStyle/>
                    <a:p>
                      <a:endParaRPr lang="en-GB" dirty="0"/>
                    </a:p>
                  </a:txBody>
                  <a:tcPr>
                    <a:solidFill>
                      <a:srgbClr val="FC70FC"/>
                    </a:solidFill>
                  </a:tcPr>
                </a:tc>
                <a:extLst>
                  <a:ext uri="{0D108BD9-81ED-4DB2-BD59-A6C34878D82A}">
                    <a16:rowId xmlns:a16="http://schemas.microsoft.com/office/drawing/2014/main" val="10003"/>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4012197597"/>
              </p:ext>
            </p:extLst>
          </p:nvPr>
        </p:nvGraphicFramePr>
        <p:xfrm>
          <a:off x="5486400" y="3352800"/>
          <a:ext cx="2514600" cy="1981200"/>
        </p:xfrm>
        <a:graphic>
          <a:graphicData uri="http://schemas.openxmlformats.org/drawingml/2006/table">
            <a:tbl>
              <a:tblPr firstRow="1" bandRow="1">
                <a:tableStyleId>{5C22544A-7EE6-4342-B048-85BDC9FD1C3A}</a:tableStyleId>
              </a:tblPr>
              <a:tblGrid>
                <a:gridCol w="502920">
                  <a:extLst>
                    <a:ext uri="{9D8B030D-6E8A-4147-A177-3AD203B41FA5}">
                      <a16:colId xmlns:a16="http://schemas.microsoft.com/office/drawing/2014/main" val="20000"/>
                    </a:ext>
                  </a:extLst>
                </a:gridCol>
                <a:gridCol w="502920">
                  <a:extLst>
                    <a:ext uri="{9D8B030D-6E8A-4147-A177-3AD203B41FA5}">
                      <a16:colId xmlns:a16="http://schemas.microsoft.com/office/drawing/2014/main" val="20001"/>
                    </a:ext>
                  </a:extLst>
                </a:gridCol>
                <a:gridCol w="502920">
                  <a:extLst>
                    <a:ext uri="{9D8B030D-6E8A-4147-A177-3AD203B41FA5}">
                      <a16:colId xmlns:a16="http://schemas.microsoft.com/office/drawing/2014/main" val="20002"/>
                    </a:ext>
                  </a:extLst>
                </a:gridCol>
                <a:gridCol w="502920">
                  <a:extLst>
                    <a:ext uri="{9D8B030D-6E8A-4147-A177-3AD203B41FA5}">
                      <a16:colId xmlns:a16="http://schemas.microsoft.com/office/drawing/2014/main" val="20003"/>
                    </a:ext>
                  </a:extLst>
                </a:gridCol>
                <a:gridCol w="502920">
                  <a:extLst>
                    <a:ext uri="{9D8B030D-6E8A-4147-A177-3AD203B41FA5}">
                      <a16:colId xmlns:a16="http://schemas.microsoft.com/office/drawing/2014/main" val="20004"/>
                    </a:ext>
                  </a:extLst>
                </a:gridCol>
              </a:tblGrid>
              <a:tr h="495300">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95300">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495300">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2"/>
                  </a:ext>
                </a:extLst>
              </a:tr>
              <a:tr h="495300">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3"/>
                  </a:ext>
                </a:extLst>
              </a:tr>
            </a:tbl>
          </a:graphicData>
        </a:graphic>
      </p:graphicFrame>
      <p:sp>
        <p:nvSpPr>
          <p:cNvPr id="12" name="Donut 11"/>
          <p:cNvSpPr/>
          <p:nvPr/>
        </p:nvSpPr>
        <p:spPr bwMode="auto">
          <a:xfrm>
            <a:off x="4953000" y="2731533"/>
            <a:ext cx="3429000" cy="3212067"/>
          </a:xfrm>
          <a:prstGeom prst="donut">
            <a:avLst>
              <a:gd name="adj" fmla="val 21361"/>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
        <p:nvSpPr>
          <p:cNvPr id="4" name="TextBox 3"/>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5" name="TextBox 4"/>
          <p:cNvSpPr txBox="1"/>
          <p:nvPr/>
        </p:nvSpPr>
        <p:spPr>
          <a:xfrm>
            <a:off x="76200" y="1094422"/>
            <a:ext cx="7315200" cy="461665"/>
          </a:xfrm>
          <a:prstGeom prst="rect">
            <a:avLst/>
          </a:prstGeom>
          <a:noFill/>
        </p:spPr>
        <p:txBody>
          <a:bodyPr wrap="square" rtlCol="0">
            <a:spAutoFit/>
          </a:bodyPr>
          <a:lstStyle/>
          <a:p>
            <a:pPr algn="ctr"/>
            <a:r>
              <a:rPr lang="en-US" sz="2400" b="1" dirty="0">
                <a:solidFill>
                  <a:srgbClr val="1F497D"/>
                </a:solidFill>
              </a:rPr>
              <a:t>Step 1: Comparable measure of national income</a:t>
            </a:r>
            <a:endParaRPr lang="en-GB" sz="2400" b="1" dirty="0">
              <a:solidFill>
                <a:srgbClr val="1F497D"/>
              </a:solidFill>
            </a:endParaRPr>
          </a:p>
        </p:txBody>
      </p:sp>
      <p:sp>
        <p:nvSpPr>
          <p:cNvPr id="7" name="Donut 6"/>
          <p:cNvSpPr/>
          <p:nvPr/>
        </p:nvSpPr>
        <p:spPr bwMode="auto">
          <a:xfrm>
            <a:off x="457200" y="2667001"/>
            <a:ext cx="3505200" cy="3276599"/>
          </a:xfrm>
          <a:prstGeom prst="donut">
            <a:avLst>
              <a:gd name="adj" fmla="val 21361"/>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cs typeface="Arial" charset="0"/>
            </a:endParaRPr>
          </a:p>
        </p:txBody>
      </p:sp>
      <p:sp>
        <p:nvSpPr>
          <p:cNvPr id="14" name="TextBox 13"/>
          <p:cNvSpPr txBox="1"/>
          <p:nvPr/>
        </p:nvSpPr>
        <p:spPr>
          <a:xfrm>
            <a:off x="3356758" y="3429000"/>
            <a:ext cx="2125683" cy="584775"/>
          </a:xfrm>
          <a:prstGeom prst="rect">
            <a:avLst/>
          </a:prstGeom>
          <a:noFill/>
        </p:spPr>
        <p:txBody>
          <a:bodyPr wrap="square" rtlCol="0">
            <a:spAutoFit/>
          </a:bodyPr>
          <a:lstStyle/>
          <a:p>
            <a:r>
              <a:rPr lang="en-US" sz="1600" b="1" dirty="0">
                <a:solidFill>
                  <a:srgbClr val="1F497D"/>
                </a:solidFill>
              </a:rPr>
              <a:t>National currency to US$ exchange rates</a:t>
            </a:r>
            <a:endParaRPr lang="en-GB" sz="1600" b="1" dirty="0">
              <a:solidFill>
                <a:srgbClr val="1F497D"/>
              </a:solidFill>
            </a:endParaRPr>
          </a:p>
        </p:txBody>
      </p:sp>
      <p:cxnSp>
        <p:nvCxnSpPr>
          <p:cNvPr id="13" name="Straight Arrow Connector 12"/>
          <p:cNvCxnSpPr/>
          <p:nvPr/>
        </p:nvCxnSpPr>
        <p:spPr bwMode="auto">
          <a:xfrm>
            <a:off x="3886200" y="4114801"/>
            <a:ext cx="1066800" cy="0"/>
          </a:xfrm>
          <a:prstGeom prst="straightConnector1">
            <a:avLst/>
          </a:prstGeom>
          <a:ln w="28575">
            <a:headEnd type="none" w="med" len="med"/>
            <a:tailEnd type="arrow"/>
          </a:ln>
          <a:extLst/>
        </p:spPr>
        <p:style>
          <a:lnRef idx="1">
            <a:schemeClr val="dk1"/>
          </a:lnRef>
          <a:fillRef idx="0">
            <a:schemeClr val="dk1"/>
          </a:fillRef>
          <a:effectRef idx="0">
            <a:schemeClr val="dk1"/>
          </a:effectRef>
          <a:fontRef idx="minor">
            <a:schemeClr val="tx1"/>
          </a:fontRef>
        </p:style>
      </p:cxnSp>
      <p:sp>
        <p:nvSpPr>
          <p:cNvPr id="3" name="TextBox 2"/>
          <p:cNvSpPr txBox="1"/>
          <p:nvPr/>
        </p:nvSpPr>
        <p:spPr>
          <a:xfrm>
            <a:off x="987631" y="1891844"/>
            <a:ext cx="2743200" cy="707886"/>
          </a:xfrm>
          <a:prstGeom prst="rect">
            <a:avLst/>
          </a:prstGeom>
          <a:noFill/>
        </p:spPr>
        <p:txBody>
          <a:bodyPr wrap="square" rtlCol="0">
            <a:spAutoFit/>
          </a:bodyPr>
          <a:lstStyle/>
          <a:p>
            <a:r>
              <a:rPr lang="en-US" sz="2000" b="1" i="1" dirty="0">
                <a:solidFill>
                  <a:srgbClr val="1F497D"/>
                </a:solidFill>
              </a:rPr>
              <a:t>GNI in national currency (NC)</a:t>
            </a:r>
            <a:endParaRPr lang="en-GB" sz="2000" b="1" i="1" dirty="0">
              <a:solidFill>
                <a:srgbClr val="1F497D"/>
              </a:solidFill>
            </a:endParaRPr>
          </a:p>
        </p:txBody>
      </p:sp>
      <p:sp>
        <p:nvSpPr>
          <p:cNvPr id="11" name="TextBox 10"/>
          <p:cNvSpPr txBox="1"/>
          <p:nvPr/>
        </p:nvSpPr>
        <p:spPr>
          <a:xfrm>
            <a:off x="5257800" y="2045732"/>
            <a:ext cx="2743200" cy="400110"/>
          </a:xfrm>
          <a:prstGeom prst="rect">
            <a:avLst/>
          </a:prstGeom>
          <a:noFill/>
        </p:spPr>
        <p:txBody>
          <a:bodyPr wrap="square" rtlCol="0">
            <a:spAutoFit/>
          </a:bodyPr>
          <a:lstStyle/>
          <a:p>
            <a:pPr algn="ctr"/>
            <a:r>
              <a:rPr lang="en-US" sz="2000" b="1" i="1" dirty="0">
                <a:solidFill>
                  <a:srgbClr val="1F497D"/>
                </a:solidFill>
              </a:rPr>
              <a:t>GNI in US$</a:t>
            </a:r>
            <a:endParaRPr lang="en-GB" sz="2000" b="1" i="1" dirty="0">
              <a:solidFill>
                <a:srgbClr val="1F497D"/>
              </a:solidFill>
            </a:endParaRPr>
          </a:p>
        </p:txBody>
      </p:sp>
      <p:sp>
        <p:nvSpPr>
          <p:cNvPr id="6" name="Slide Number Placeholder 5"/>
          <p:cNvSpPr>
            <a:spLocks noGrp="1"/>
          </p:cNvSpPr>
          <p:nvPr>
            <p:ph type="sldNum" sz="quarter" idx="12"/>
          </p:nvPr>
        </p:nvSpPr>
        <p:spPr/>
        <p:txBody>
          <a:bodyPr/>
          <a:lstStyle/>
          <a:p>
            <a:fld id="{BBF0C5D6-9FD2-4AEC-B9D6-1FC8AE12F85C}" type="slidenum">
              <a:rPr lang="en-US" altLang="en-US" smtClean="0">
                <a:solidFill>
                  <a:srgbClr val="000000"/>
                </a:solidFill>
              </a:rPr>
              <a:pPr/>
              <a:t>27</a:t>
            </a:fld>
            <a:endParaRPr lang="en-US" altLang="en-US">
              <a:solidFill>
                <a:srgbClr val="000000"/>
              </a:solidFill>
            </a:endParaRPr>
          </a:p>
        </p:txBody>
      </p:sp>
    </p:spTree>
    <p:extLst>
      <p:ext uri="{BB962C8B-B14F-4D97-AF65-F5344CB8AC3E}">
        <p14:creationId xmlns:p14="http://schemas.microsoft.com/office/powerpoint/2010/main" val="2108965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28</a:t>
            </a:fld>
            <a:endParaRPr lang="en-US" altLang="en-US">
              <a:solidFill>
                <a:srgbClr val="000000"/>
              </a:solidFill>
            </a:endParaRPr>
          </a:p>
        </p:txBody>
      </p:sp>
      <p:sp>
        <p:nvSpPr>
          <p:cNvPr id="3" name="TextBox 2"/>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pic>
        <p:nvPicPr>
          <p:cNvPr id="1027" name="Picture 3" descr="C:\Users\shaswat.sapkota\AppData\Local\Microsoft\Windows\Temporary Internet Files\Content.IE5\UTU0W1FV\1024px-Simple_Globe.svg[1].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09600" y="1600200"/>
            <a:ext cx="4419600" cy="4419600"/>
          </a:xfrm>
          <a:prstGeom prst="rect">
            <a:avLst/>
          </a:prstGeom>
          <a:noFill/>
        </p:spPr>
      </p:pic>
      <p:sp>
        <p:nvSpPr>
          <p:cNvPr id="4" name="TextBox 3"/>
          <p:cNvSpPr txBox="1"/>
          <p:nvPr/>
        </p:nvSpPr>
        <p:spPr>
          <a:xfrm>
            <a:off x="5486400" y="3200400"/>
            <a:ext cx="3352800" cy="1569660"/>
          </a:xfrm>
          <a:prstGeom prst="rect">
            <a:avLst/>
          </a:prstGeom>
          <a:noFill/>
        </p:spPr>
        <p:txBody>
          <a:bodyPr wrap="square" rtlCol="0">
            <a:spAutoFit/>
          </a:bodyPr>
          <a:lstStyle/>
          <a:p>
            <a:pPr algn="ctr"/>
            <a:r>
              <a:rPr lang="en-US" sz="2400" b="1" i="1" dirty="0">
                <a:solidFill>
                  <a:srgbClr val="1F497D">
                    <a:lumMod val="75000"/>
                  </a:srgbClr>
                </a:solidFill>
              </a:rPr>
              <a:t>The average world GNI for the six-year base period 2008 to 2013 is </a:t>
            </a:r>
            <a:r>
              <a:rPr lang="en-US" sz="2400" b="1" i="1" dirty="0">
                <a:solidFill>
                  <a:srgbClr val="C00000"/>
                </a:solidFill>
              </a:rPr>
              <a:t>$68,476,935 million</a:t>
            </a:r>
            <a:endParaRPr lang="en-GB" sz="2400" b="1" i="1" dirty="0">
              <a:solidFill>
                <a:srgbClr val="C00000"/>
              </a:solidFill>
            </a:endParaRPr>
          </a:p>
        </p:txBody>
      </p:sp>
      <p:sp>
        <p:nvSpPr>
          <p:cNvPr id="6" name="TextBox 5"/>
          <p:cNvSpPr txBox="1"/>
          <p:nvPr/>
        </p:nvSpPr>
        <p:spPr>
          <a:xfrm>
            <a:off x="152400" y="1122997"/>
            <a:ext cx="7315200" cy="461665"/>
          </a:xfrm>
          <a:prstGeom prst="rect">
            <a:avLst/>
          </a:prstGeom>
          <a:noFill/>
        </p:spPr>
        <p:txBody>
          <a:bodyPr wrap="square" rtlCol="0">
            <a:spAutoFit/>
          </a:bodyPr>
          <a:lstStyle/>
          <a:p>
            <a:r>
              <a:rPr lang="en-US" sz="2400" b="1" dirty="0">
                <a:solidFill>
                  <a:srgbClr val="1F497D"/>
                </a:solidFill>
              </a:rPr>
              <a:t>Step 1: World GNI in US$</a:t>
            </a:r>
            <a:endParaRPr lang="en-GB" sz="2400" b="1" dirty="0">
              <a:solidFill>
                <a:srgbClr val="1F497D"/>
              </a:solidFill>
            </a:endParaRPr>
          </a:p>
        </p:txBody>
      </p:sp>
    </p:spTree>
    <p:extLst>
      <p:ext uri="{BB962C8B-B14F-4D97-AF65-F5344CB8AC3E}">
        <p14:creationId xmlns:p14="http://schemas.microsoft.com/office/powerpoint/2010/main" val="25220744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4247045531"/>
              </p:ext>
            </p:extLst>
          </p:nvPr>
        </p:nvGraphicFramePr>
        <p:xfrm>
          <a:off x="609600" y="762000"/>
          <a:ext cx="7696199" cy="5486399"/>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pic>
        <p:nvPicPr>
          <p:cNvPr id="9" name="Picture 3" descr="C:\Users\shaswat.sapkota\AppData\Local\Microsoft\Windows\Temporary Internet Files\Content.IE5\UTU0W1FV\1024px-Simple_Globe.svg[1].png"/>
          <p:cNvPicPr>
            <a:picLocks noChangeAspect="1" noChangeArrowheads="1"/>
          </p:cNvPicPr>
          <p:nvPr/>
        </p:nvPicPr>
        <p:blipFill>
          <a:blip r:embed="rId4"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295400" y="1752600"/>
            <a:ext cx="3429000" cy="35052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52400" y="1122997"/>
            <a:ext cx="7315200" cy="461665"/>
          </a:xfrm>
          <a:prstGeom prst="rect">
            <a:avLst/>
          </a:prstGeom>
          <a:noFill/>
        </p:spPr>
        <p:txBody>
          <a:bodyPr wrap="square" rtlCol="0">
            <a:spAutoFit/>
          </a:bodyPr>
          <a:lstStyle/>
          <a:p>
            <a:r>
              <a:rPr lang="en-US" sz="2400" b="1" dirty="0">
                <a:solidFill>
                  <a:srgbClr val="1F497D"/>
                </a:solidFill>
              </a:rPr>
              <a:t>Step 1: MS’ share in world GNI</a:t>
            </a:r>
            <a:endParaRPr lang="en-GB" sz="2400" b="1" dirty="0">
              <a:solidFill>
                <a:srgbClr val="1F497D"/>
              </a:solidFill>
            </a:endParaRPr>
          </a:p>
        </p:txBody>
      </p:sp>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29</a:t>
            </a:fld>
            <a:endParaRPr lang="en-US" altLang="en-US">
              <a:solidFill>
                <a:srgbClr val="000000"/>
              </a:solidFill>
            </a:endParaRPr>
          </a:p>
        </p:txBody>
      </p:sp>
    </p:spTree>
    <p:extLst>
      <p:ext uri="{BB962C8B-B14F-4D97-AF65-F5344CB8AC3E}">
        <p14:creationId xmlns:p14="http://schemas.microsoft.com/office/powerpoint/2010/main" val="1180898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28600" y="1524000"/>
            <a:ext cx="8763000" cy="4876800"/>
          </a:xfrm>
        </p:spPr>
        <p:txBody>
          <a:bodyPr>
            <a:normAutofit/>
          </a:bodyPr>
          <a:lstStyle/>
          <a:p>
            <a:pPr>
              <a:spcAft>
                <a:spcPts val="600"/>
              </a:spcAft>
            </a:pPr>
            <a:r>
              <a:rPr lang="en-US" sz="2600" dirty="0"/>
              <a:t>The </a:t>
            </a:r>
            <a:r>
              <a:rPr lang="en-US" sz="2600" b="1" dirty="0"/>
              <a:t>aim</a:t>
            </a:r>
            <a:r>
              <a:rPr lang="en-US" sz="2600" dirty="0"/>
              <a:t> of this presentation is to provide an </a:t>
            </a:r>
            <a:r>
              <a:rPr lang="en-US" sz="2600" b="1" dirty="0"/>
              <a:t>overview of the methodology </a:t>
            </a:r>
            <a:r>
              <a:rPr lang="en-US" sz="2600" dirty="0"/>
              <a:t>for calculating the scale of assessments for the contribution of Member States to the regular budget of the United Nations. </a:t>
            </a:r>
          </a:p>
          <a:p>
            <a:pPr>
              <a:spcAft>
                <a:spcPts val="600"/>
              </a:spcAft>
            </a:pPr>
            <a:r>
              <a:rPr lang="en-US" sz="2600" b="1" dirty="0"/>
              <a:t>Article 17 of the Charter </a:t>
            </a:r>
            <a:r>
              <a:rPr lang="en-US" sz="2600" dirty="0"/>
              <a:t>of the United Nations provides that Member States have the obligation to bear the expenses of the Organization, as apportioned by the </a:t>
            </a:r>
            <a:r>
              <a:rPr lang="en-US" sz="2600" b="1" dirty="0"/>
              <a:t>General Assembly</a:t>
            </a:r>
            <a:r>
              <a:rPr lang="en-US" sz="2600" dirty="0"/>
              <a:t>. </a:t>
            </a:r>
          </a:p>
          <a:p>
            <a:pPr>
              <a:spcAft>
                <a:spcPts val="600"/>
              </a:spcAft>
            </a:pPr>
            <a:r>
              <a:rPr lang="en-US" sz="2600" dirty="0"/>
              <a:t>The </a:t>
            </a:r>
            <a:r>
              <a:rPr lang="en-US" sz="2600" b="1" dirty="0"/>
              <a:t>fundamental principle </a:t>
            </a:r>
            <a:r>
              <a:rPr lang="en-US" sz="2600" dirty="0"/>
              <a:t>underlying the apportionment by the Assembly is based broadly on the </a:t>
            </a:r>
            <a:r>
              <a:rPr lang="en-US" sz="2600" b="1" dirty="0"/>
              <a:t>capacity of Member States to pay</a:t>
            </a:r>
            <a:r>
              <a:rPr lang="en-US" sz="2600" dirty="0"/>
              <a:t>, in accordance with rule 160 of its rules of procedure.</a:t>
            </a:r>
          </a:p>
        </p:txBody>
      </p:sp>
      <p:sp>
        <p:nvSpPr>
          <p:cNvPr id="3" name="Slide Number Placeholder 2"/>
          <p:cNvSpPr>
            <a:spLocks noGrp="1"/>
          </p:cNvSpPr>
          <p:nvPr>
            <p:ph type="sldNum" sz="quarter" idx="12"/>
          </p:nvPr>
        </p:nvSpPr>
        <p:spPr/>
        <p:txBody>
          <a:bodyPr/>
          <a:lstStyle/>
          <a:p>
            <a:fld id="{6362C644-CE77-42B8-B5CD-5CB7A7CBCD84}" type="slidenum">
              <a:rPr lang="en-GB" smtClean="0"/>
              <a:pPr/>
              <a:t>3</a:t>
            </a:fld>
            <a:endParaRPr lang="en-GB" dirty="0"/>
          </a:p>
        </p:txBody>
      </p:sp>
      <p:sp>
        <p:nvSpPr>
          <p:cNvPr id="8" name="Title 1"/>
          <p:cNvSpPr txBox="1">
            <a:spLocks/>
          </p:cNvSpPr>
          <p:nvPr/>
        </p:nvSpPr>
        <p:spPr bwMode="auto">
          <a:xfrm>
            <a:off x="1270488" y="76200"/>
            <a:ext cx="7391400" cy="64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a:solidFill>
                  <a:srgbClr val="0000FF"/>
                </a:solidFill>
                <a:latin typeface="+mj-lt"/>
                <a:ea typeface="+mj-ea"/>
                <a:cs typeface="+mj-cs"/>
              </a:defRPr>
            </a:lvl1pPr>
            <a:lvl2pPr algn="l" rtl="0" fontAlgn="base">
              <a:spcBef>
                <a:spcPct val="0"/>
              </a:spcBef>
              <a:spcAft>
                <a:spcPct val="0"/>
              </a:spcAft>
              <a:defRPr sz="3200">
                <a:solidFill>
                  <a:srgbClr val="0000FF"/>
                </a:solidFill>
                <a:latin typeface="Arial" charset="0"/>
                <a:cs typeface="Arial" charset="0"/>
              </a:defRPr>
            </a:lvl2pPr>
            <a:lvl3pPr algn="l" rtl="0" fontAlgn="base">
              <a:spcBef>
                <a:spcPct val="0"/>
              </a:spcBef>
              <a:spcAft>
                <a:spcPct val="0"/>
              </a:spcAft>
              <a:defRPr sz="3200">
                <a:solidFill>
                  <a:srgbClr val="0000FF"/>
                </a:solidFill>
                <a:latin typeface="Arial" charset="0"/>
                <a:cs typeface="Arial" charset="0"/>
              </a:defRPr>
            </a:lvl3pPr>
            <a:lvl4pPr algn="l" rtl="0" fontAlgn="base">
              <a:spcBef>
                <a:spcPct val="0"/>
              </a:spcBef>
              <a:spcAft>
                <a:spcPct val="0"/>
              </a:spcAft>
              <a:defRPr sz="3200">
                <a:solidFill>
                  <a:srgbClr val="0000FF"/>
                </a:solidFill>
                <a:latin typeface="Arial" charset="0"/>
                <a:cs typeface="Arial" charset="0"/>
              </a:defRPr>
            </a:lvl4pPr>
            <a:lvl5pPr algn="l" rtl="0" fontAlgn="base">
              <a:spcBef>
                <a:spcPct val="0"/>
              </a:spcBef>
              <a:spcAft>
                <a:spcPct val="0"/>
              </a:spcAft>
              <a:defRPr sz="3200">
                <a:solidFill>
                  <a:srgbClr val="0000FF"/>
                </a:solidFill>
                <a:latin typeface="Arial" charset="0"/>
                <a:cs typeface="Arial" charset="0"/>
              </a:defRPr>
            </a:lvl5pPr>
            <a:lvl6pPr marL="457200" algn="l" rtl="0" fontAlgn="base">
              <a:spcBef>
                <a:spcPct val="0"/>
              </a:spcBef>
              <a:spcAft>
                <a:spcPct val="0"/>
              </a:spcAft>
              <a:defRPr sz="3200">
                <a:solidFill>
                  <a:srgbClr val="0000FF"/>
                </a:solidFill>
                <a:latin typeface="Arial" charset="0"/>
                <a:cs typeface="Arial" charset="0"/>
              </a:defRPr>
            </a:lvl6pPr>
            <a:lvl7pPr marL="914400" algn="l" rtl="0" fontAlgn="base">
              <a:spcBef>
                <a:spcPct val="0"/>
              </a:spcBef>
              <a:spcAft>
                <a:spcPct val="0"/>
              </a:spcAft>
              <a:defRPr sz="3200">
                <a:solidFill>
                  <a:srgbClr val="0000FF"/>
                </a:solidFill>
                <a:latin typeface="Arial" charset="0"/>
                <a:cs typeface="Arial" charset="0"/>
              </a:defRPr>
            </a:lvl7pPr>
            <a:lvl8pPr marL="1371600" algn="l" rtl="0" fontAlgn="base">
              <a:spcBef>
                <a:spcPct val="0"/>
              </a:spcBef>
              <a:spcAft>
                <a:spcPct val="0"/>
              </a:spcAft>
              <a:defRPr sz="3200">
                <a:solidFill>
                  <a:srgbClr val="0000FF"/>
                </a:solidFill>
                <a:latin typeface="Arial" charset="0"/>
                <a:cs typeface="Arial" charset="0"/>
              </a:defRPr>
            </a:lvl8pPr>
            <a:lvl9pPr marL="1828800" algn="l" rtl="0" fontAlgn="base">
              <a:spcBef>
                <a:spcPct val="0"/>
              </a:spcBef>
              <a:spcAft>
                <a:spcPct val="0"/>
              </a:spcAft>
              <a:defRPr sz="3200">
                <a:solidFill>
                  <a:srgbClr val="0000FF"/>
                </a:solidFill>
                <a:latin typeface="Arial" charset="0"/>
                <a:cs typeface="Arial" charset="0"/>
              </a:defRPr>
            </a:lvl9pPr>
          </a:lstStyle>
          <a:p>
            <a:r>
              <a:rPr lang="en-US" sz="2800" b="1" kern="0" dirty="0">
                <a:solidFill>
                  <a:schemeClr val="bg1"/>
                </a:solidFill>
              </a:rPr>
              <a:t>Introduction</a:t>
            </a:r>
            <a:endParaRPr lang="en-GB" sz="2800" b="1" kern="0" dirty="0">
              <a:solidFill>
                <a:schemeClr val="bg1"/>
              </a:solidFill>
            </a:endParaRPr>
          </a:p>
        </p:txBody>
      </p:sp>
    </p:spTree>
    <p:extLst>
      <p:ext uri="{BB962C8B-B14F-4D97-AF65-F5344CB8AC3E}">
        <p14:creationId xmlns:p14="http://schemas.microsoft.com/office/powerpoint/2010/main" val="435973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 name="Chart 52"/>
          <p:cNvGraphicFramePr>
            <a:graphicFrameLocks/>
          </p:cNvGraphicFramePr>
          <p:nvPr>
            <p:extLst>
              <p:ext uri="{D42A27DB-BD31-4B8C-83A1-F6EECF244321}">
                <p14:modId xmlns:p14="http://schemas.microsoft.com/office/powerpoint/2010/main" val="1838823725"/>
              </p:ext>
            </p:extLst>
          </p:nvPr>
        </p:nvGraphicFramePr>
        <p:xfrm>
          <a:off x="457200" y="1299089"/>
          <a:ext cx="2514600" cy="5471041"/>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2"/>
          <p:cNvGrpSpPr/>
          <p:nvPr/>
        </p:nvGrpSpPr>
        <p:grpSpPr>
          <a:xfrm>
            <a:off x="3200400" y="1114424"/>
            <a:ext cx="5532286" cy="5655707"/>
            <a:chOff x="3200400" y="128706"/>
            <a:chExt cx="5867400" cy="6641426"/>
          </a:xfrm>
        </p:grpSpPr>
        <p:cxnSp>
          <p:nvCxnSpPr>
            <p:cNvPr id="65" name="Straight Arrow Connector 64"/>
            <p:cNvCxnSpPr/>
            <p:nvPr/>
          </p:nvCxnSpPr>
          <p:spPr>
            <a:xfrm>
              <a:off x="3200400" y="3276600"/>
              <a:ext cx="685800" cy="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grpSp>
          <p:nvGrpSpPr>
            <p:cNvPr id="6" name="Group 5"/>
            <p:cNvGrpSpPr/>
            <p:nvPr/>
          </p:nvGrpSpPr>
          <p:grpSpPr>
            <a:xfrm>
              <a:off x="4077608" y="128706"/>
              <a:ext cx="4990192" cy="6641426"/>
              <a:chOff x="4077608" y="128706"/>
              <a:chExt cx="4990192" cy="6641426"/>
            </a:xfrm>
          </p:grpSpPr>
          <p:sp>
            <p:nvSpPr>
              <p:cNvPr id="25" name="Rectangle 24"/>
              <p:cNvSpPr/>
              <p:nvPr/>
            </p:nvSpPr>
            <p:spPr>
              <a:xfrm>
                <a:off x="4077608" y="152400"/>
                <a:ext cx="4990192" cy="6617732"/>
              </a:xfrm>
              <a:prstGeom prst="rect">
                <a:avLst/>
              </a:prstGeom>
              <a:solidFill>
                <a:schemeClr val="bg1">
                  <a:lumMod val="95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grpSp>
            <p:nvGrpSpPr>
              <p:cNvPr id="24" name="Group 23"/>
              <p:cNvGrpSpPr/>
              <p:nvPr/>
            </p:nvGrpSpPr>
            <p:grpSpPr>
              <a:xfrm>
                <a:off x="4306208" y="128706"/>
                <a:ext cx="4723674" cy="6500694"/>
                <a:chOff x="4306208" y="128706"/>
                <a:chExt cx="4723674" cy="6500694"/>
              </a:xfrm>
            </p:grpSpPr>
            <p:grpSp>
              <p:nvGrpSpPr>
                <p:cNvPr id="11" name="Group 10"/>
                <p:cNvGrpSpPr/>
                <p:nvPr/>
              </p:nvGrpSpPr>
              <p:grpSpPr>
                <a:xfrm>
                  <a:off x="4306208" y="558225"/>
                  <a:ext cx="4723674" cy="6071175"/>
                  <a:chOff x="4306208" y="558225"/>
                  <a:chExt cx="4723674" cy="6071175"/>
                </a:xfrm>
              </p:grpSpPr>
              <p:sp>
                <p:nvSpPr>
                  <p:cNvPr id="12" name="Oval 11"/>
                  <p:cNvSpPr/>
                  <p:nvPr/>
                </p:nvSpPr>
                <p:spPr>
                  <a:xfrm>
                    <a:off x="6227611" y="4191000"/>
                    <a:ext cx="2505075" cy="2438400"/>
                  </a:xfrm>
                  <a:prstGeom prst="ellipse">
                    <a:avLst/>
                  </a:prstGeom>
                  <a:solidFill>
                    <a:schemeClr val="accent3">
                      <a:alpha val="45000"/>
                    </a:schemeClr>
                  </a:solid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i="1" dirty="0">
                      <a:solidFill>
                        <a:prstClr val="black"/>
                      </a:solidFill>
                    </a:endParaRPr>
                  </a:p>
                </p:txBody>
              </p:sp>
              <p:grpSp>
                <p:nvGrpSpPr>
                  <p:cNvPr id="63" name="Group 62"/>
                  <p:cNvGrpSpPr/>
                  <p:nvPr/>
                </p:nvGrpSpPr>
                <p:grpSpPr>
                  <a:xfrm>
                    <a:off x="4306208" y="558225"/>
                    <a:ext cx="4723674" cy="5842575"/>
                    <a:chOff x="4327827" y="586800"/>
                    <a:chExt cx="4723674" cy="5842575"/>
                  </a:xfrm>
                </p:grpSpPr>
                <p:grpSp>
                  <p:nvGrpSpPr>
                    <p:cNvPr id="54" name="Group 53"/>
                    <p:cNvGrpSpPr/>
                    <p:nvPr/>
                  </p:nvGrpSpPr>
                  <p:grpSpPr>
                    <a:xfrm>
                      <a:off x="4327827" y="586800"/>
                      <a:ext cx="4723674" cy="3210561"/>
                      <a:chOff x="838199" y="1425000"/>
                      <a:chExt cx="4723674" cy="3210561"/>
                    </a:xfrm>
                  </p:grpSpPr>
                  <p:sp>
                    <p:nvSpPr>
                      <p:cNvPr id="55" name="Pie 54"/>
                      <p:cNvSpPr/>
                      <p:nvPr/>
                    </p:nvSpPr>
                    <p:spPr>
                      <a:xfrm>
                        <a:off x="838199" y="2044761"/>
                        <a:ext cx="2743200" cy="2590800"/>
                      </a:xfrm>
                      <a:prstGeom prst="pie">
                        <a:avLst>
                          <a:gd name="adj1" fmla="val 71355"/>
                          <a:gd name="adj2" fmla="val 2040944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w="3175">
                            <a:solidFill>
                              <a:prstClr val="black"/>
                            </a:solidFill>
                          </a:ln>
                          <a:solidFill>
                            <a:prstClr val="black"/>
                          </a:solidFill>
                        </a:endParaRPr>
                      </a:p>
                    </p:txBody>
                  </p:sp>
                  <p:sp>
                    <p:nvSpPr>
                      <p:cNvPr id="56" name="Isosceles Triangle 55"/>
                      <p:cNvSpPr/>
                      <p:nvPr/>
                    </p:nvSpPr>
                    <p:spPr>
                      <a:xfrm>
                        <a:off x="2427015" y="2868047"/>
                        <a:ext cx="1447963" cy="411140"/>
                      </a:xfrm>
                      <a:prstGeom prst="triangle">
                        <a:avLst>
                          <a:gd name="adj" fmla="val 93421"/>
                        </a:avLst>
                      </a:prstGeom>
                      <a:solidFill>
                        <a:schemeClr val="accent4"/>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7" name="TextBox 56"/>
                      <p:cNvSpPr txBox="1"/>
                      <p:nvPr/>
                    </p:nvSpPr>
                    <p:spPr>
                      <a:xfrm rot="19551933">
                        <a:off x="3275873" y="2343608"/>
                        <a:ext cx="2286000" cy="584775"/>
                      </a:xfrm>
                      <a:prstGeom prst="rect">
                        <a:avLst/>
                      </a:prstGeom>
                      <a:noFill/>
                    </p:spPr>
                    <p:txBody>
                      <a:bodyPr wrap="square" rtlCol="0">
                        <a:spAutoFit/>
                      </a:bodyPr>
                      <a:lstStyle/>
                      <a:p>
                        <a:pPr algn="ctr"/>
                        <a:r>
                          <a:rPr lang="en-US" sz="1600" b="1" i="1" dirty="0">
                            <a:solidFill>
                              <a:prstClr val="black"/>
                            </a:solidFill>
                          </a:rPr>
                          <a:t>Debt deducted</a:t>
                        </a:r>
                      </a:p>
                      <a:p>
                        <a:pPr algn="ctr"/>
                        <a:r>
                          <a:rPr lang="en-US" sz="1600" b="1" i="1" dirty="0">
                            <a:solidFill>
                              <a:prstClr val="black"/>
                            </a:solidFill>
                          </a:rPr>
                          <a:t>$555,956 million</a:t>
                        </a:r>
                        <a:endParaRPr lang="en-GB" sz="1600" b="1" i="1" dirty="0">
                          <a:solidFill>
                            <a:prstClr val="black"/>
                          </a:solidFill>
                        </a:endParaRPr>
                      </a:p>
                    </p:txBody>
                  </p:sp>
                  <p:sp>
                    <p:nvSpPr>
                      <p:cNvPr id="58" name="TextBox 57"/>
                      <p:cNvSpPr txBox="1"/>
                      <p:nvPr/>
                    </p:nvSpPr>
                    <p:spPr>
                      <a:xfrm>
                        <a:off x="962815" y="1425000"/>
                        <a:ext cx="2286000" cy="584775"/>
                      </a:xfrm>
                      <a:prstGeom prst="rect">
                        <a:avLst/>
                      </a:prstGeom>
                      <a:noFill/>
                    </p:spPr>
                    <p:txBody>
                      <a:bodyPr wrap="square" rtlCol="0">
                        <a:spAutoFit/>
                      </a:bodyPr>
                      <a:lstStyle/>
                      <a:p>
                        <a:pPr algn="ctr"/>
                        <a:r>
                          <a:rPr lang="en-US" sz="1600" b="1" i="1" dirty="0">
                            <a:solidFill>
                              <a:prstClr val="black"/>
                            </a:solidFill>
                          </a:rPr>
                          <a:t>World GNI </a:t>
                        </a:r>
                        <a:br>
                          <a:rPr lang="en-US" sz="1600" b="1" i="1" dirty="0">
                            <a:solidFill>
                              <a:prstClr val="black"/>
                            </a:solidFill>
                          </a:rPr>
                        </a:br>
                        <a:r>
                          <a:rPr lang="en-US" sz="1600" b="1" i="1" dirty="0">
                            <a:solidFill>
                              <a:prstClr val="black"/>
                            </a:solidFill>
                          </a:rPr>
                          <a:t>$68,476,935 million</a:t>
                        </a:r>
                        <a:endParaRPr lang="en-GB" sz="1600" b="1" i="1" dirty="0">
                          <a:solidFill>
                            <a:prstClr val="black"/>
                          </a:solidFill>
                        </a:endParaRPr>
                      </a:p>
                    </p:txBody>
                  </p:sp>
                </p:grpSp>
                <p:sp>
                  <p:nvSpPr>
                    <p:cNvPr id="59" name="Oval 58"/>
                    <p:cNvSpPr/>
                    <p:nvPr/>
                  </p:nvSpPr>
                  <p:spPr>
                    <a:xfrm>
                      <a:off x="6511167" y="4448175"/>
                      <a:ext cx="1981200" cy="1981200"/>
                    </a:xfrm>
                    <a:prstGeom prst="ellipse">
                      <a:avLst/>
                    </a:prstGeom>
                    <a:solidFill>
                      <a:srgbClr val="3795AF"/>
                    </a:solidFill>
                    <a:ln w="317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1" dirty="0">
                          <a:solidFill>
                            <a:schemeClr val="bg1"/>
                          </a:solidFill>
                        </a:rPr>
                        <a:t>Debt adjusted world GNI</a:t>
                      </a:r>
                    </a:p>
                    <a:p>
                      <a:pPr algn="ctr"/>
                      <a:r>
                        <a:rPr lang="en-US" sz="1600" b="1" i="1" dirty="0">
                          <a:solidFill>
                            <a:schemeClr val="bg1"/>
                          </a:solidFill>
                        </a:rPr>
                        <a:t>$67,920,679</a:t>
                      </a:r>
                      <a:endParaRPr lang="en-GB" sz="1600" b="1" i="1" dirty="0">
                        <a:solidFill>
                          <a:schemeClr val="bg1"/>
                        </a:solidFill>
                      </a:endParaRPr>
                    </a:p>
                  </p:txBody>
                </p:sp>
                <p:cxnSp>
                  <p:nvCxnSpPr>
                    <p:cNvPr id="62" name="Straight Arrow Connector 61"/>
                    <p:cNvCxnSpPr/>
                    <p:nvPr/>
                  </p:nvCxnSpPr>
                  <p:spPr>
                    <a:xfrm>
                      <a:off x="6325430" y="3562350"/>
                      <a:ext cx="630389" cy="733425"/>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grpSp>
              <p:cxnSp>
                <p:nvCxnSpPr>
                  <p:cNvPr id="4" name="Straight Arrow Connector 3"/>
                  <p:cNvCxnSpPr/>
                  <p:nvPr/>
                </p:nvCxnSpPr>
                <p:spPr>
                  <a:xfrm>
                    <a:off x="7464122" y="4179094"/>
                    <a:ext cx="0" cy="24050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 name="Straight Arrow Connector 7"/>
                  <p:cNvCxnSpPr>
                    <a:stCxn id="12" idx="4"/>
                    <a:endCxn id="59" idx="4"/>
                  </p:cNvCxnSpPr>
                  <p:nvPr/>
                </p:nvCxnSpPr>
                <p:spPr>
                  <a:xfrm flipH="1" flipV="1">
                    <a:off x="7480148" y="6400800"/>
                    <a:ext cx="1"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3" name="TextBox 22"/>
                <p:cNvSpPr txBox="1"/>
                <p:nvPr/>
              </p:nvSpPr>
              <p:spPr>
                <a:xfrm>
                  <a:off x="5144409" y="128706"/>
                  <a:ext cx="3505200" cy="433702"/>
                </a:xfrm>
                <a:prstGeom prst="rect">
                  <a:avLst/>
                </a:prstGeom>
                <a:noFill/>
              </p:spPr>
              <p:txBody>
                <a:bodyPr wrap="square" rtlCol="0">
                  <a:spAutoFit/>
                </a:bodyPr>
                <a:lstStyle/>
                <a:p>
                  <a:pPr algn="ctr"/>
                  <a:r>
                    <a:rPr lang="en-US" b="1" i="1" u="sng" dirty="0">
                      <a:solidFill>
                        <a:srgbClr val="C0504D">
                          <a:lumMod val="75000"/>
                        </a:srgbClr>
                      </a:solidFill>
                    </a:rPr>
                    <a:t>DBA calculation</a:t>
                  </a:r>
                  <a:endParaRPr lang="en-GB" b="1" i="1" u="sng" dirty="0">
                    <a:solidFill>
                      <a:srgbClr val="C0504D">
                        <a:lumMod val="75000"/>
                      </a:srgbClr>
                    </a:solidFill>
                  </a:endParaRPr>
                </a:p>
              </p:txBody>
            </p:sp>
          </p:grpSp>
        </p:grpSp>
      </p:grpSp>
      <p:sp>
        <p:nvSpPr>
          <p:cNvPr id="21" name="TextBox 20"/>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pic>
        <p:nvPicPr>
          <p:cNvPr id="22" name="Picture 3" descr="C:\Users\shaswat.sapkota\AppData\Local\Microsoft\Windows\Temporary Internet Files\Content.IE5\UTU0W1FV\1024px-Simple_Globe.svg[1].png"/>
          <p:cNvPicPr>
            <a:picLocks noChangeAspect="1" noChangeArrowheads="1"/>
          </p:cNvPicPr>
          <p:nvPr/>
        </p:nvPicPr>
        <p:blipFill>
          <a:blip r:embed="rId4"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77737" y="2082407"/>
            <a:ext cx="2443210" cy="205740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3" descr="C:\Users\shaswat.sapkota\AppData\Local\Microsoft\Windows\Temporary Internet Files\Content.IE5\UTU0W1FV\1024px-Simple_Globe.svg[1].png"/>
          <p:cNvPicPr>
            <a:picLocks noChangeAspect="1" noChangeArrowheads="1"/>
          </p:cNvPicPr>
          <p:nvPr/>
        </p:nvPicPr>
        <p:blipFill>
          <a:blip r:embed="rId5"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34458" y="4768464"/>
            <a:ext cx="1835276" cy="1685675"/>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p:cNvSpPr txBox="1"/>
          <p:nvPr/>
        </p:nvSpPr>
        <p:spPr>
          <a:xfrm>
            <a:off x="189431" y="883591"/>
            <a:ext cx="7315200" cy="461665"/>
          </a:xfrm>
          <a:prstGeom prst="rect">
            <a:avLst/>
          </a:prstGeom>
          <a:noFill/>
        </p:spPr>
        <p:txBody>
          <a:bodyPr wrap="square" rtlCol="0">
            <a:spAutoFit/>
          </a:bodyPr>
          <a:lstStyle/>
          <a:p>
            <a:r>
              <a:rPr lang="en-US" sz="2400" b="1" dirty="0">
                <a:solidFill>
                  <a:srgbClr val="1F497D"/>
                </a:solidFill>
              </a:rPr>
              <a:t>Step 2: Debt Burden Adjustment</a:t>
            </a:r>
            <a:endParaRPr lang="en-GB" sz="2400" b="1" dirty="0">
              <a:solidFill>
                <a:srgbClr val="1F497D"/>
              </a:solidFill>
            </a:endParaRPr>
          </a:p>
        </p:txBody>
      </p:sp>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30</a:t>
            </a:fld>
            <a:endParaRPr lang="en-US" altLang="en-US">
              <a:solidFill>
                <a:srgbClr val="000000"/>
              </a:solidFill>
            </a:endParaRPr>
          </a:p>
        </p:txBody>
      </p:sp>
    </p:spTree>
    <p:extLst>
      <p:ext uri="{BB962C8B-B14F-4D97-AF65-F5344CB8AC3E}">
        <p14:creationId xmlns:p14="http://schemas.microsoft.com/office/powerpoint/2010/main" val="25838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33600" y="614065"/>
            <a:ext cx="6781799" cy="5867400"/>
            <a:chOff x="2209800" y="457200"/>
            <a:chExt cx="6781799" cy="5867400"/>
          </a:xfrm>
        </p:grpSpPr>
        <p:grpSp>
          <p:nvGrpSpPr>
            <p:cNvPr id="12" name="Group 11"/>
            <p:cNvGrpSpPr/>
            <p:nvPr/>
          </p:nvGrpSpPr>
          <p:grpSpPr>
            <a:xfrm>
              <a:off x="2209800" y="457200"/>
              <a:ext cx="6781799" cy="5867400"/>
              <a:chOff x="1017933" y="457200"/>
              <a:chExt cx="7592666" cy="5743989"/>
            </a:xfrm>
          </p:grpSpPr>
          <p:sp>
            <p:nvSpPr>
              <p:cNvPr id="2" name="Oval 1"/>
              <p:cNvSpPr/>
              <p:nvPr/>
            </p:nvSpPr>
            <p:spPr>
              <a:xfrm>
                <a:off x="1017933" y="1953621"/>
                <a:ext cx="4544668" cy="3949179"/>
              </a:xfrm>
              <a:prstGeom prst="ellipse">
                <a:avLst/>
              </a:prstGeom>
              <a:solidFill>
                <a:schemeClr val="accent3">
                  <a:alpha val="26000"/>
                </a:schemeClr>
              </a:solidFill>
              <a:ln w="190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graphicFrame>
            <p:nvGraphicFramePr>
              <p:cNvPr id="4" name="Chart 3"/>
              <p:cNvGraphicFramePr>
                <a:graphicFrameLocks/>
              </p:cNvGraphicFramePr>
              <p:nvPr>
                <p:extLst>
                  <p:ext uri="{D42A27DB-BD31-4B8C-83A1-F6EECF244321}">
                    <p14:modId xmlns:p14="http://schemas.microsoft.com/office/powerpoint/2010/main" val="885760402"/>
                  </p:ext>
                </p:extLst>
              </p:nvPr>
            </p:nvGraphicFramePr>
            <p:xfrm>
              <a:off x="1295400" y="457200"/>
              <a:ext cx="7315199" cy="5743989"/>
            </p:xfrm>
            <a:graphic>
              <a:graphicData uri="http://schemas.openxmlformats.org/drawingml/2006/chart">
                <c:chart xmlns:c="http://schemas.openxmlformats.org/drawingml/2006/chart" xmlns:r="http://schemas.openxmlformats.org/officeDocument/2006/relationships" r:id="rId3"/>
              </a:graphicData>
            </a:graphic>
          </p:graphicFrame>
        </p:grpSp>
        <p:cxnSp>
          <p:nvCxnSpPr>
            <p:cNvPr id="5" name="Straight Arrow Connector 4"/>
            <p:cNvCxnSpPr/>
            <p:nvPr/>
          </p:nvCxnSpPr>
          <p:spPr>
            <a:xfrm>
              <a:off x="4239457" y="1981200"/>
              <a:ext cx="0" cy="457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flipV="1">
              <a:off x="4267200" y="5602275"/>
              <a:ext cx="0" cy="4175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graphicFrame>
        <p:nvGraphicFramePr>
          <p:cNvPr id="23" name="Table 22"/>
          <p:cNvGraphicFramePr>
            <a:graphicFrameLocks noGrp="1"/>
          </p:cNvGraphicFramePr>
          <p:nvPr>
            <p:extLst>
              <p:ext uri="{D42A27DB-BD31-4B8C-83A1-F6EECF244321}">
                <p14:modId xmlns:p14="http://schemas.microsoft.com/office/powerpoint/2010/main" val="1685555005"/>
              </p:ext>
            </p:extLst>
          </p:nvPr>
        </p:nvGraphicFramePr>
        <p:xfrm>
          <a:off x="304800" y="2133600"/>
          <a:ext cx="1371600" cy="4580738"/>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tblGrid>
              <a:tr h="524351">
                <a:tc>
                  <a:txBody>
                    <a:bodyPr/>
                    <a:lstStyle/>
                    <a:p>
                      <a:r>
                        <a:rPr lang="en-US" sz="1500" b="1" i="1" dirty="0">
                          <a:solidFill>
                            <a:schemeClr val="tx1"/>
                          </a:solidFill>
                          <a:latin typeface="Garamond" panose="02020404030301010803" pitchFamily="18" charset="0"/>
                        </a:rPr>
                        <a:t>GNI shares at step</a:t>
                      </a:r>
                      <a:r>
                        <a:rPr lang="en-US" sz="1500" b="1" i="1" baseline="0" dirty="0">
                          <a:solidFill>
                            <a:schemeClr val="tx1"/>
                          </a:solidFill>
                          <a:latin typeface="Garamond" panose="02020404030301010803" pitchFamily="18" charset="0"/>
                        </a:rPr>
                        <a:t> 1</a:t>
                      </a:r>
                      <a:endParaRPr lang="en-GB" sz="1500" b="1" i="1" dirty="0">
                        <a:solidFill>
                          <a:schemeClr val="tx1"/>
                        </a:solidFill>
                        <a:latin typeface="Garamond" panose="02020404030301010803" pitchFamily="18" charset="0"/>
                      </a:endParaRPr>
                    </a:p>
                  </a:txBody>
                  <a:tcPr>
                    <a:lnL w="12700" cmpd="sng">
                      <a:noFill/>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45668">
                <a:tc>
                  <a:txBody>
                    <a:bodyPr/>
                    <a:lstStyle/>
                    <a:p>
                      <a:endParaRPr lang="en-US" sz="1500" b="1" i="1" dirty="0">
                        <a:latin typeface="Garamond" panose="02020404030301010803" pitchFamily="18" charset="0"/>
                      </a:endParaRPr>
                    </a:p>
                    <a:p>
                      <a:r>
                        <a:rPr lang="en-US" sz="1500" b="1" i="1" dirty="0">
                          <a:solidFill>
                            <a:schemeClr val="tx1"/>
                          </a:solidFill>
                          <a:latin typeface="Garamond" panose="02020404030301010803" pitchFamily="18" charset="0"/>
                        </a:rPr>
                        <a:t> Australia</a:t>
                      </a:r>
                    </a:p>
                    <a:p>
                      <a:r>
                        <a:rPr lang="en-US" sz="1500" b="1" i="1" dirty="0">
                          <a:solidFill>
                            <a:schemeClr val="tx1"/>
                          </a:solidFill>
                          <a:latin typeface="Garamond" panose="02020404030301010803" pitchFamily="18" charset="0"/>
                        </a:rPr>
                        <a:t>$1,258,534</a:t>
                      </a:r>
                    </a:p>
                    <a:p>
                      <a:r>
                        <a:rPr lang="en-US" sz="1500" b="1" i="1" dirty="0">
                          <a:solidFill>
                            <a:schemeClr val="tx1"/>
                          </a:solidFill>
                          <a:latin typeface="Garamond" panose="02020404030301010803" pitchFamily="18" charset="0"/>
                        </a:rPr>
                        <a:t>million</a:t>
                      </a:r>
                    </a:p>
                    <a:p>
                      <a:r>
                        <a:rPr lang="en-US" sz="1500" b="1" i="1" dirty="0">
                          <a:solidFill>
                            <a:schemeClr val="tx1"/>
                          </a:solidFill>
                          <a:latin typeface="Garamond" panose="02020404030301010803" pitchFamily="18" charset="0"/>
                        </a:rPr>
                        <a:t>(1.838%)</a:t>
                      </a:r>
                      <a:endParaRPr lang="en-GB" sz="1500" b="1" i="1" dirty="0">
                        <a:solidFill>
                          <a:schemeClr val="tx1"/>
                        </a:solidFill>
                        <a:latin typeface="Garamond" panose="02020404030301010803" pitchFamily="18" charset="0"/>
                      </a:endParaRPr>
                    </a:p>
                  </a:txBody>
                  <a:tcPr>
                    <a:lnL w="12700" cmpd="sng">
                      <a:noFill/>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1"/>
                  </a:ext>
                </a:extLst>
              </a:tr>
              <a:tr h="506270">
                <a:tc>
                  <a:txBody>
                    <a:bodyPr/>
                    <a:lstStyle/>
                    <a:p>
                      <a:endParaRPr lang="en-GB"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2">
                        <a:lumMod val="60000"/>
                        <a:lumOff val="40000"/>
                      </a:schemeClr>
                    </a:solidFill>
                  </a:tcPr>
                </a:tc>
                <a:extLst>
                  <a:ext uri="{0D108BD9-81ED-4DB2-BD59-A6C34878D82A}">
                    <a16:rowId xmlns:a16="http://schemas.microsoft.com/office/drawing/2014/main" val="10002"/>
                  </a:ext>
                </a:extLst>
              </a:tr>
              <a:tr h="1215047">
                <a:tc>
                  <a:txBody>
                    <a:bodyPr/>
                    <a:lstStyle/>
                    <a:p>
                      <a:pPr algn="l" rtl="0">
                        <a:defRPr sz="1500" b="1" i="1" u="none" strike="noStrike" kern="1200" baseline="0">
                          <a:solidFill>
                            <a:prstClr val="black"/>
                          </a:solidFill>
                          <a:latin typeface="Garamond" panose="02020404030301010803" pitchFamily="18" charset="0"/>
                          <a:ea typeface="+mn-ea"/>
                          <a:cs typeface="+mn-cs"/>
                        </a:defRPr>
                      </a:pPr>
                      <a:r>
                        <a:rPr lang="en-US" sz="1500" dirty="0"/>
                        <a:t>Bangladesh</a:t>
                      </a:r>
                    </a:p>
                    <a:p>
                      <a:pPr algn="l" rtl="0">
                        <a:defRPr sz="1500" b="1" i="1" u="none" strike="noStrike" kern="1200" baseline="0">
                          <a:solidFill>
                            <a:prstClr val="black"/>
                          </a:solidFill>
                          <a:latin typeface="Garamond" panose="02020404030301010803" pitchFamily="18" charset="0"/>
                          <a:ea typeface="+mn-ea"/>
                          <a:cs typeface="+mn-cs"/>
                        </a:defRPr>
                      </a:pPr>
                      <a:r>
                        <a:rPr lang="en-US" sz="1500" dirty="0"/>
                        <a:t>$137,203 million
(0.200%)</a:t>
                      </a:r>
                      <a:endParaRPr lang="en-US" dirty="0"/>
                    </a:p>
                    <a:p>
                      <a:endParaRPr lang="en-GB"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10" name="TextBox 9"/>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pic>
        <p:nvPicPr>
          <p:cNvPr id="11" name="Picture 3" descr="C:\Users\shaswat.sapkota\AppData\Local\Microsoft\Windows\Temporary Internet Files\Content.IE5\UTU0W1FV\1024px-Simple_Globe.svg[1].png"/>
          <p:cNvPicPr>
            <a:picLocks noChangeAspect="1" noChangeArrowheads="1"/>
          </p:cNvPicPr>
          <p:nvPr/>
        </p:nvPicPr>
        <p:blipFill>
          <a:blip r:embed="rId4"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623298" y="2577713"/>
            <a:ext cx="3079917" cy="316387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152400" y="949935"/>
            <a:ext cx="7315200" cy="461665"/>
          </a:xfrm>
          <a:prstGeom prst="rect">
            <a:avLst/>
          </a:prstGeom>
          <a:noFill/>
        </p:spPr>
        <p:txBody>
          <a:bodyPr wrap="square" rtlCol="0">
            <a:spAutoFit/>
          </a:bodyPr>
          <a:lstStyle/>
          <a:p>
            <a:r>
              <a:rPr lang="en-US" sz="2400" b="1" dirty="0">
                <a:solidFill>
                  <a:srgbClr val="1F497D"/>
                </a:solidFill>
              </a:rPr>
              <a:t>Step 2: Debt Burden Adjustment</a:t>
            </a:r>
            <a:endParaRPr lang="en-GB" sz="2400" b="1" dirty="0">
              <a:solidFill>
                <a:srgbClr val="1F497D"/>
              </a:solidFill>
            </a:endParaRPr>
          </a:p>
        </p:txBody>
      </p:sp>
      <p:sp>
        <p:nvSpPr>
          <p:cNvPr id="6" name="Slide Number Placeholder 5"/>
          <p:cNvSpPr>
            <a:spLocks noGrp="1"/>
          </p:cNvSpPr>
          <p:nvPr>
            <p:ph type="sldNum" sz="quarter" idx="12"/>
          </p:nvPr>
        </p:nvSpPr>
        <p:spPr/>
        <p:txBody>
          <a:bodyPr/>
          <a:lstStyle/>
          <a:p>
            <a:fld id="{BBF0C5D6-9FD2-4AEC-B9D6-1FC8AE12F85C}" type="slidenum">
              <a:rPr lang="en-US" altLang="en-US" smtClean="0">
                <a:solidFill>
                  <a:srgbClr val="000000"/>
                </a:solidFill>
              </a:rPr>
              <a:pPr/>
              <a:t>31</a:t>
            </a:fld>
            <a:endParaRPr lang="en-US" altLang="en-US">
              <a:solidFill>
                <a:srgbClr val="000000"/>
              </a:solidFill>
            </a:endParaRPr>
          </a:p>
        </p:txBody>
      </p:sp>
    </p:spTree>
    <p:extLst>
      <p:ext uri="{BB962C8B-B14F-4D97-AF65-F5344CB8AC3E}">
        <p14:creationId xmlns:p14="http://schemas.microsoft.com/office/powerpoint/2010/main" val="3733574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32</a:t>
            </a:fld>
            <a:endParaRPr lang="en-US" altLang="en-US">
              <a:solidFill>
                <a:srgbClr val="000000"/>
              </a:solidFill>
            </a:endParaRPr>
          </a:p>
        </p:txBody>
      </p:sp>
      <p:sp>
        <p:nvSpPr>
          <p:cNvPr id="3" name="TextBox 2"/>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4" name="TextBox 3"/>
          <p:cNvSpPr txBox="1"/>
          <p:nvPr/>
        </p:nvSpPr>
        <p:spPr>
          <a:xfrm>
            <a:off x="152400" y="949935"/>
            <a:ext cx="7315200" cy="461665"/>
          </a:xfrm>
          <a:prstGeom prst="rect">
            <a:avLst/>
          </a:prstGeom>
          <a:noFill/>
        </p:spPr>
        <p:txBody>
          <a:bodyPr wrap="square" rtlCol="0">
            <a:spAutoFit/>
          </a:bodyPr>
          <a:lstStyle/>
          <a:p>
            <a:r>
              <a:rPr lang="en-US" sz="2400" b="1" dirty="0">
                <a:solidFill>
                  <a:srgbClr val="1F497D"/>
                </a:solidFill>
              </a:rPr>
              <a:t>Step 3: LPCIA threshold</a:t>
            </a:r>
            <a:endParaRPr lang="en-GB" sz="2400" b="1" dirty="0">
              <a:solidFill>
                <a:srgbClr val="1F497D"/>
              </a:solidFill>
            </a:endParaRPr>
          </a:p>
        </p:txBody>
      </p:sp>
      <p:pic>
        <p:nvPicPr>
          <p:cNvPr id="5" name="Picture 3" descr="C:\Users\shaswat.sapkota\AppData\Local\Microsoft\Windows\Temporary Internet Files\Content.IE5\UTU0W1FV\1024px-Simple_Globe.svg[1].png"/>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15971" y="2158855"/>
            <a:ext cx="2527229" cy="2527229"/>
          </a:xfrm>
          <a:prstGeom prst="rect">
            <a:avLst/>
          </a:prstGeom>
          <a:noFill/>
        </p:spPr>
      </p:pic>
      <p:sp>
        <p:nvSpPr>
          <p:cNvPr id="6" name="Division 5"/>
          <p:cNvSpPr/>
          <p:nvPr/>
        </p:nvSpPr>
        <p:spPr>
          <a:xfrm>
            <a:off x="2971800" y="3292330"/>
            <a:ext cx="685800" cy="457200"/>
          </a:xfrm>
          <a:prstGeom prst="mathDivide">
            <a:avLst/>
          </a:prstGeom>
          <a:solidFill>
            <a:schemeClr val="bg1">
              <a:lumMod val="8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7" name="Equal 6"/>
          <p:cNvSpPr/>
          <p:nvPr/>
        </p:nvSpPr>
        <p:spPr>
          <a:xfrm>
            <a:off x="6324600" y="3292330"/>
            <a:ext cx="533400" cy="330487"/>
          </a:xfrm>
          <a:prstGeom prst="mathEqual">
            <a:avLst/>
          </a:prstGeom>
          <a:solidFill>
            <a:schemeClr val="bg1">
              <a:lumMod val="8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black"/>
              </a:solidFill>
            </a:endParaRPr>
          </a:p>
        </p:txBody>
      </p:sp>
      <p:pic>
        <p:nvPicPr>
          <p:cNvPr id="8" name="Picture 3" descr="C:\Users\shaswat.sapkota\AppData\Local\Microsoft\Windows\Temporary Internet Files\Content.IE5\UTU0W1FV\1024px-Simple_Globe.svg[1].png"/>
          <p:cNvPicPr>
            <a:picLocks noChangeAspect="1" noChangeArrowheads="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771900" y="2193744"/>
            <a:ext cx="2390775" cy="2390775"/>
          </a:xfrm>
          <a:prstGeom prst="rect">
            <a:avLst/>
          </a:prstGeom>
          <a:noFill/>
        </p:spPr>
      </p:pic>
      <p:pic>
        <p:nvPicPr>
          <p:cNvPr id="1026" name="Picture 2" descr="C:\Users\shaswat.sapkota\AppData\Local\Microsoft\Windows\Temporary Internet Files\Content.IE5\UTU0W1FV\people-1372712349DPM[1].jpg"/>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29075" y="2447040"/>
            <a:ext cx="1884182" cy="1884182"/>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p:cNvSpPr/>
          <p:nvPr/>
        </p:nvSpPr>
        <p:spPr bwMode="auto">
          <a:xfrm>
            <a:off x="7239000" y="2667000"/>
            <a:ext cx="1524000" cy="1447800"/>
          </a:xfrm>
          <a:prstGeom prst="ellipse">
            <a:avLst/>
          </a:prstGeom>
          <a:solidFill>
            <a:schemeClr val="tx2">
              <a:lumMod val="20000"/>
              <a:lumOff val="80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GB" b="1">
              <a:solidFill>
                <a:prstClr val="black"/>
              </a:solidFill>
              <a:latin typeface="Arial" charset="0"/>
            </a:endParaRPr>
          </a:p>
        </p:txBody>
      </p:sp>
      <p:pic>
        <p:nvPicPr>
          <p:cNvPr id="10" name="Picture 3" descr="C:\Users\shaswat.sapkota\AppData\Local\Microsoft\Windows\Temporary Internet Files\Content.IE5\UTU0W1FV\1024px-Simple_Globe.svg[1].png"/>
          <p:cNvPicPr>
            <a:picLocks noChangeAspect="1" noChangeArrowheads="1"/>
          </p:cNvPicPr>
          <p:nvPr/>
        </p:nvPicPr>
        <p:blipFill>
          <a:blip r:embed="rId6"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299613" y="2703331"/>
            <a:ext cx="1402773" cy="13716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457200" y="4800600"/>
            <a:ext cx="2057400" cy="646331"/>
          </a:xfrm>
          <a:prstGeom prst="rect">
            <a:avLst/>
          </a:prstGeom>
          <a:noFill/>
        </p:spPr>
        <p:txBody>
          <a:bodyPr wrap="square" rtlCol="0">
            <a:spAutoFit/>
          </a:bodyPr>
          <a:lstStyle/>
          <a:p>
            <a:pPr algn="ctr"/>
            <a:r>
              <a:rPr lang="en-US" b="1" i="1" dirty="0">
                <a:solidFill>
                  <a:srgbClr val="C00000"/>
                </a:solidFill>
              </a:rPr>
              <a:t>World GNI</a:t>
            </a:r>
            <a:br>
              <a:rPr lang="en-US" b="1" i="1" dirty="0">
                <a:solidFill>
                  <a:srgbClr val="C00000"/>
                </a:solidFill>
              </a:rPr>
            </a:br>
            <a:r>
              <a:rPr lang="en-US" b="1" i="1" dirty="0">
                <a:solidFill>
                  <a:srgbClr val="C00000"/>
                </a:solidFill>
              </a:rPr>
              <a:t>$68,476,935 million</a:t>
            </a:r>
            <a:endParaRPr lang="en-GB" b="1" i="1" dirty="0">
              <a:solidFill>
                <a:srgbClr val="C00000"/>
              </a:solidFill>
            </a:endParaRPr>
          </a:p>
        </p:txBody>
      </p:sp>
      <p:sp>
        <p:nvSpPr>
          <p:cNvPr id="14" name="TextBox 13"/>
          <p:cNvSpPr txBox="1"/>
          <p:nvPr/>
        </p:nvSpPr>
        <p:spPr>
          <a:xfrm>
            <a:off x="3942466" y="4771808"/>
            <a:ext cx="2057400" cy="646331"/>
          </a:xfrm>
          <a:prstGeom prst="rect">
            <a:avLst/>
          </a:prstGeom>
          <a:noFill/>
        </p:spPr>
        <p:txBody>
          <a:bodyPr wrap="square" rtlCol="0">
            <a:spAutoFit/>
          </a:bodyPr>
          <a:lstStyle/>
          <a:p>
            <a:pPr algn="ctr"/>
            <a:r>
              <a:rPr lang="en-US" b="1" i="1" dirty="0">
                <a:solidFill>
                  <a:srgbClr val="C00000"/>
                </a:solidFill>
              </a:rPr>
              <a:t>World population</a:t>
            </a:r>
            <a:br>
              <a:rPr lang="en-US" b="1" i="1" dirty="0">
                <a:solidFill>
                  <a:srgbClr val="C00000"/>
                </a:solidFill>
              </a:rPr>
            </a:br>
            <a:r>
              <a:rPr lang="en-US" b="1" i="1" dirty="0">
                <a:solidFill>
                  <a:srgbClr val="C00000"/>
                </a:solidFill>
              </a:rPr>
              <a:t>6,944,493,803</a:t>
            </a:r>
            <a:endParaRPr lang="en-GB" b="1" i="1" dirty="0">
              <a:solidFill>
                <a:srgbClr val="C00000"/>
              </a:solidFill>
            </a:endParaRPr>
          </a:p>
        </p:txBody>
      </p:sp>
      <p:sp>
        <p:nvSpPr>
          <p:cNvPr id="13" name="TextBox 12"/>
          <p:cNvSpPr txBox="1"/>
          <p:nvPr/>
        </p:nvSpPr>
        <p:spPr>
          <a:xfrm>
            <a:off x="7467600" y="3206234"/>
            <a:ext cx="1143000" cy="369332"/>
          </a:xfrm>
          <a:prstGeom prst="rect">
            <a:avLst/>
          </a:prstGeom>
          <a:noFill/>
        </p:spPr>
        <p:txBody>
          <a:bodyPr wrap="square" rtlCol="0">
            <a:spAutoFit/>
          </a:bodyPr>
          <a:lstStyle/>
          <a:p>
            <a:r>
              <a:rPr lang="en-US" b="1" i="1" dirty="0">
                <a:solidFill>
                  <a:srgbClr val="C00000"/>
                </a:solidFill>
              </a:rPr>
              <a:t>$9,861</a:t>
            </a:r>
            <a:endParaRPr lang="en-GB" b="1" i="1" dirty="0">
              <a:solidFill>
                <a:srgbClr val="C00000"/>
              </a:solidFill>
            </a:endParaRPr>
          </a:p>
        </p:txBody>
      </p:sp>
      <p:sp>
        <p:nvSpPr>
          <p:cNvPr id="16" name="TextBox 15"/>
          <p:cNvSpPr txBox="1"/>
          <p:nvPr/>
        </p:nvSpPr>
        <p:spPr>
          <a:xfrm>
            <a:off x="6858000" y="4800600"/>
            <a:ext cx="2057400" cy="646331"/>
          </a:xfrm>
          <a:prstGeom prst="rect">
            <a:avLst/>
          </a:prstGeom>
          <a:noFill/>
        </p:spPr>
        <p:txBody>
          <a:bodyPr wrap="square" rtlCol="0">
            <a:spAutoFit/>
          </a:bodyPr>
          <a:lstStyle/>
          <a:p>
            <a:pPr algn="ctr"/>
            <a:r>
              <a:rPr lang="en-US" b="1" i="1" dirty="0">
                <a:solidFill>
                  <a:srgbClr val="C00000"/>
                </a:solidFill>
              </a:rPr>
              <a:t>LPCIA threshold per capita GNI</a:t>
            </a:r>
            <a:endParaRPr lang="en-GB" b="1" i="1" dirty="0">
              <a:solidFill>
                <a:srgbClr val="C00000"/>
              </a:solidFill>
            </a:endParaRPr>
          </a:p>
        </p:txBody>
      </p:sp>
    </p:spTree>
    <p:extLst>
      <p:ext uri="{BB962C8B-B14F-4D97-AF65-F5344CB8AC3E}">
        <p14:creationId xmlns:p14="http://schemas.microsoft.com/office/powerpoint/2010/main" val="2283309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4" grpId="0"/>
      <p:bldP spid="13" grpId="0"/>
      <p:bldP spid="1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858000" y="6245225"/>
            <a:ext cx="2133600" cy="476250"/>
          </a:xfrm>
        </p:spPr>
        <p:txBody>
          <a:bodyPr/>
          <a:lstStyle/>
          <a:p>
            <a:fld id="{BBF0C5D6-9FD2-4AEC-B9D6-1FC8AE12F85C}" type="slidenum">
              <a:rPr lang="en-US" altLang="en-US" smtClean="0">
                <a:solidFill>
                  <a:srgbClr val="000000"/>
                </a:solidFill>
              </a:rPr>
              <a:pPr/>
              <a:t>33</a:t>
            </a:fld>
            <a:endParaRPr lang="en-US" altLang="en-US">
              <a:solidFill>
                <a:srgbClr val="000000"/>
              </a:solidFill>
            </a:endParaRPr>
          </a:p>
        </p:txBody>
      </p:sp>
      <p:sp>
        <p:nvSpPr>
          <p:cNvPr id="3" name="TextBox 2"/>
          <p:cNvSpPr txBox="1"/>
          <p:nvPr/>
        </p:nvSpPr>
        <p:spPr>
          <a:xfrm>
            <a:off x="16764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4" name="TextBox 3"/>
          <p:cNvSpPr txBox="1"/>
          <p:nvPr/>
        </p:nvSpPr>
        <p:spPr>
          <a:xfrm>
            <a:off x="200025" y="1066800"/>
            <a:ext cx="7315200" cy="461665"/>
          </a:xfrm>
          <a:prstGeom prst="rect">
            <a:avLst/>
          </a:prstGeom>
          <a:noFill/>
        </p:spPr>
        <p:txBody>
          <a:bodyPr wrap="square" rtlCol="0">
            <a:spAutoFit/>
          </a:bodyPr>
          <a:lstStyle/>
          <a:p>
            <a:r>
              <a:rPr lang="en-US" sz="2400" b="1" dirty="0">
                <a:solidFill>
                  <a:srgbClr val="1F497D"/>
                </a:solidFill>
              </a:rPr>
              <a:t>Step 4: Member State per capita debt adjusted GNI </a:t>
            </a:r>
            <a:endParaRPr lang="en-GB" sz="2400" b="1" dirty="0">
              <a:solidFill>
                <a:srgbClr val="1F497D"/>
              </a:solidFill>
            </a:endParaRPr>
          </a:p>
        </p:txBody>
      </p:sp>
      <p:sp>
        <p:nvSpPr>
          <p:cNvPr id="7" name="Oval 6"/>
          <p:cNvSpPr/>
          <p:nvPr/>
        </p:nvSpPr>
        <p:spPr bwMode="auto">
          <a:xfrm>
            <a:off x="733425" y="2601694"/>
            <a:ext cx="1524000" cy="1524000"/>
          </a:xfrm>
          <a:prstGeom prst="ellipse">
            <a:avLst/>
          </a:prstGeom>
          <a:solidFill>
            <a:srgbClr val="3795AF"/>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GB" b="1">
              <a:solidFill>
                <a:prstClr val="black"/>
              </a:solidFill>
              <a:latin typeface="Arial" charset="0"/>
            </a:endParaRPr>
          </a:p>
        </p:txBody>
      </p:sp>
      <p:pic>
        <p:nvPicPr>
          <p:cNvPr id="6" name="Picture 3" descr="C:\Users\shaswat.sapkota\AppData\Local\Microsoft\Windows\Temporary Internet Files\Content.IE5\UTU0W1FV\1024px-Simple_Globe.svg[1].png"/>
          <p:cNvPicPr>
            <a:picLocks noChangeAspect="1" noChangeArrowheads="1"/>
          </p:cNvPicPr>
          <p:nvPr/>
        </p:nvPicPr>
        <p:blipFill>
          <a:blip r:embed="rId3"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33425" y="2644875"/>
            <a:ext cx="1514475" cy="148081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466725" y="4953000"/>
            <a:ext cx="2057400" cy="830997"/>
          </a:xfrm>
          <a:prstGeom prst="rect">
            <a:avLst/>
          </a:prstGeom>
          <a:noFill/>
        </p:spPr>
        <p:txBody>
          <a:bodyPr wrap="square" rtlCol="0">
            <a:spAutoFit/>
          </a:bodyPr>
          <a:lstStyle/>
          <a:p>
            <a:pPr algn="ctr"/>
            <a:r>
              <a:rPr lang="en-US" sz="2400" b="1" i="1" dirty="0">
                <a:solidFill>
                  <a:srgbClr val="C00000"/>
                </a:solidFill>
              </a:rPr>
              <a:t>Member State </a:t>
            </a:r>
            <a:r>
              <a:rPr lang="en-US" sz="2400" b="1" i="1" dirty="0" err="1">
                <a:solidFill>
                  <a:srgbClr val="C00000"/>
                </a:solidFill>
              </a:rPr>
              <a:t>GNI</a:t>
            </a:r>
            <a:r>
              <a:rPr lang="en-US" sz="2400" b="1" i="1" baseline="-25000" dirty="0" err="1">
                <a:solidFill>
                  <a:srgbClr val="C00000"/>
                </a:solidFill>
              </a:rPr>
              <a:t>da</a:t>
            </a:r>
            <a:endParaRPr lang="en-GB" sz="2400" b="1" i="1" dirty="0">
              <a:solidFill>
                <a:srgbClr val="C00000"/>
              </a:solidFill>
            </a:endParaRPr>
          </a:p>
        </p:txBody>
      </p:sp>
      <p:sp>
        <p:nvSpPr>
          <p:cNvPr id="9" name="Division 8"/>
          <p:cNvSpPr/>
          <p:nvPr/>
        </p:nvSpPr>
        <p:spPr>
          <a:xfrm>
            <a:off x="2514600" y="3369899"/>
            <a:ext cx="685800" cy="457200"/>
          </a:xfrm>
          <a:prstGeom prst="mathDivide">
            <a:avLst/>
          </a:prstGeom>
          <a:solidFill>
            <a:schemeClr val="bg1">
              <a:lumMod val="8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0" name="Equal 9"/>
          <p:cNvSpPr/>
          <p:nvPr/>
        </p:nvSpPr>
        <p:spPr>
          <a:xfrm>
            <a:off x="5895975" y="3400422"/>
            <a:ext cx="533400" cy="330487"/>
          </a:xfrm>
          <a:prstGeom prst="mathEqual">
            <a:avLst/>
          </a:prstGeom>
          <a:solidFill>
            <a:schemeClr val="bg1">
              <a:lumMod val="8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black"/>
              </a:solidFill>
            </a:endParaRPr>
          </a:p>
        </p:txBody>
      </p:sp>
      <p:pic>
        <p:nvPicPr>
          <p:cNvPr id="11" name="Picture 2" descr="C:\Users\shaswat.sapkota\AppData\Local\Microsoft\Windows\Temporary Internet Files\Content.IE5\UTU0W1FV\people-1372712349DPM[1].jpg"/>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91784" y="2350239"/>
            <a:ext cx="1884182" cy="1884182"/>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305175" y="4958321"/>
            <a:ext cx="2057400" cy="830997"/>
          </a:xfrm>
          <a:prstGeom prst="rect">
            <a:avLst/>
          </a:prstGeom>
          <a:noFill/>
        </p:spPr>
        <p:txBody>
          <a:bodyPr wrap="square" rtlCol="0">
            <a:spAutoFit/>
          </a:bodyPr>
          <a:lstStyle/>
          <a:p>
            <a:pPr algn="ctr"/>
            <a:r>
              <a:rPr lang="en-US" sz="2400" b="1" i="1" dirty="0">
                <a:solidFill>
                  <a:srgbClr val="C00000"/>
                </a:solidFill>
              </a:rPr>
              <a:t>Member State population</a:t>
            </a:r>
            <a:endParaRPr lang="en-GB" sz="2400" b="1" i="1" dirty="0">
              <a:solidFill>
                <a:srgbClr val="C00000"/>
              </a:solidFill>
            </a:endParaRPr>
          </a:p>
        </p:txBody>
      </p:sp>
      <p:sp>
        <p:nvSpPr>
          <p:cNvPr id="13" name="TextBox 12"/>
          <p:cNvSpPr txBox="1"/>
          <p:nvPr/>
        </p:nvSpPr>
        <p:spPr>
          <a:xfrm>
            <a:off x="6553200" y="3352800"/>
            <a:ext cx="2057400" cy="461665"/>
          </a:xfrm>
          <a:prstGeom prst="rect">
            <a:avLst/>
          </a:prstGeom>
          <a:noFill/>
        </p:spPr>
        <p:txBody>
          <a:bodyPr wrap="square" rtlCol="0">
            <a:spAutoFit/>
          </a:bodyPr>
          <a:lstStyle/>
          <a:p>
            <a:pPr lvl="0" algn="ctr"/>
            <a:r>
              <a:rPr lang="en-US" sz="2400" b="1" i="1" dirty="0" err="1">
                <a:solidFill>
                  <a:srgbClr val="C00000"/>
                </a:solidFill>
              </a:rPr>
              <a:t>pcGNI</a:t>
            </a:r>
            <a:r>
              <a:rPr lang="en-US" sz="2400" b="1" i="1" baseline="-25000" dirty="0" err="1">
                <a:solidFill>
                  <a:srgbClr val="C00000"/>
                </a:solidFill>
              </a:rPr>
              <a:t>da</a:t>
            </a:r>
            <a:endParaRPr lang="en-GB" sz="2400" b="1" i="1" dirty="0">
              <a:solidFill>
                <a:srgbClr val="C00000"/>
              </a:solidFill>
            </a:endParaRPr>
          </a:p>
        </p:txBody>
      </p:sp>
    </p:spTree>
    <p:extLst>
      <p:ext uri="{BB962C8B-B14F-4D97-AF65-F5344CB8AC3E}">
        <p14:creationId xmlns:p14="http://schemas.microsoft.com/office/powerpoint/2010/main" val="2151288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34</a:t>
            </a:fld>
            <a:endParaRPr lang="en-US" altLang="en-US">
              <a:solidFill>
                <a:srgbClr val="000000"/>
              </a:solidFill>
            </a:endParaRPr>
          </a:p>
        </p:txBody>
      </p:sp>
      <p:sp>
        <p:nvSpPr>
          <p:cNvPr id="3" name="TextBox 2"/>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4" name="TextBox 3"/>
          <p:cNvSpPr txBox="1"/>
          <p:nvPr/>
        </p:nvSpPr>
        <p:spPr>
          <a:xfrm>
            <a:off x="133350" y="990600"/>
            <a:ext cx="7315200" cy="461665"/>
          </a:xfrm>
          <a:prstGeom prst="rect">
            <a:avLst/>
          </a:prstGeom>
          <a:noFill/>
        </p:spPr>
        <p:txBody>
          <a:bodyPr wrap="square" rtlCol="0">
            <a:spAutoFit/>
          </a:bodyPr>
          <a:lstStyle/>
          <a:p>
            <a:r>
              <a:rPr lang="en-US" sz="2400" b="1" dirty="0">
                <a:solidFill>
                  <a:srgbClr val="1F497D"/>
                </a:solidFill>
              </a:rPr>
              <a:t>Step 5: Calculating LPCIA</a:t>
            </a:r>
            <a:endParaRPr lang="en-GB" sz="2400" b="1" dirty="0">
              <a:solidFill>
                <a:srgbClr val="1F497D"/>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741094806"/>
              </p:ext>
            </p:extLst>
          </p:nvPr>
        </p:nvGraphicFramePr>
        <p:xfrm>
          <a:off x="76200" y="2286000"/>
          <a:ext cx="4648200" cy="2971801"/>
        </p:xfrm>
        <a:graphic>
          <a:graphicData uri="http://schemas.openxmlformats.org/drawingml/2006/table">
            <a:tbl>
              <a:tblPr firstRow="1" bandRow="1">
                <a:effectLst/>
                <a:tableStyleId>{2D5ABB26-0587-4C30-8999-92F81FD0307C}</a:tableStyleId>
              </a:tblPr>
              <a:tblGrid>
                <a:gridCol w="440930">
                  <a:extLst>
                    <a:ext uri="{9D8B030D-6E8A-4147-A177-3AD203B41FA5}">
                      <a16:colId xmlns:a16="http://schemas.microsoft.com/office/drawing/2014/main" val="20000"/>
                    </a:ext>
                  </a:extLst>
                </a:gridCol>
                <a:gridCol w="4207270">
                  <a:extLst>
                    <a:ext uri="{9D8B030D-6E8A-4147-A177-3AD203B41FA5}">
                      <a16:colId xmlns:a16="http://schemas.microsoft.com/office/drawing/2014/main" val="20001"/>
                    </a:ext>
                  </a:extLst>
                </a:gridCol>
              </a:tblGrid>
              <a:tr h="343936">
                <a:tc gridSpan="2">
                  <a:txBody>
                    <a:bodyPr/>
                    <a:lstStyle/>
                    <a:p>
                      <a:r>
                        <a:rPr lang="en-US" sz="2400" b="1" dirty="0">
                          <a:solidFill>
                            <a:schemeClr val="bg1"/>
                          </a:solidFill>
                        </a:rPr>
                        <a:t>Threshold (world average </a:t>
                      </a:r>
                      <a:r>
                        <a:rPr lang="en-US" sz="2400" b="1" dirty="0" err="1">
                          <a:solidFill>
                            <a:schemeClr val="bg1"/>
                          </a:solidFill>
                        </a:rPr>
                        <a:t>pc</a:t>
                      </a:r>
                      <a:r>
                        <a:rPr lang="en-US" sz="2400" b="1" baseline="0" dirty="0" err="1">
                          <a:solidFill>
                            <a:schemeClr val="bg1"/>
                          </a:solidFill>
                        </a:rPr>
                        <a:t>GNI</a:t>
                      </a:r>
                      <a:r>
                        <a:rPr lang="en-US" sz="2400" b="1" baseline="0" dirty="0">
                          <a:solidFill>
                            <a:schemeClr val="bg1"/>
                          </a:solidFill>
                        </a:rPr>
                        <a:t>)</a:t>
                      </a:r>
                      <a:endParaRPr lang="en-GB" sz="2400" b="1"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hMerge="1">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42172">
                <a:tc>
                  <a:txBody>
                    <a:bodyPr/>
                    <a:lstStyle/>
                    <a:p>
                      <a:endParaRPr lang="en-GB" sz="2000" dirty="0"/>
                    </a:p>
                  </a:txBody>
                  <a:tcP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3">
                  <a:txBody>
                    <a:bodyPr/>
                    <a:lstStyle/>
                    <a:p>
                      <a:r>
                        <a:rPr lang="en-US" sz="2200" dirty="0"/>
                        <a:t> </a:t>
                      </a:r>
                    </a:p>
                    <a:p>
                      <a:r>
                        <a:rPr lang="en-US" sz="2200" b="1" i="1" baseline="0" dirty="0"/>
                        <a:t>1. </a:t>
                      </a:r>
                      <a:r>
                        <a:rPr lang="en-US" sz="2200" i="1" baseline="0" dirty="0"/>
                        <a:t>The percentage  difference by which the </a:t>
                      </a:r>
                      <a:r>
                        <a:rPr lang="en-US" sz="2200" i="1" baseline="0" dirty="0" err="1"/>
                        <a:t>pcGNI</a:t>
                      </a:r>
                      <a:r>
                        <a:rPr lang="en-US" sz="2200" i="1" baseline="-25000" dirty="0" err="1"/>
                        <a:t>da</a:t>
                      </a:r>
                      <a:r>
                        <a:rPr lang="en-US" sz="2200" i="1" baseline="0" dirty="0"/>
                        <a:t> is below the threshold is calculated.</a:t>
                      </a:r>
                      <a:endParaRPr lang="en-GB" sz="2200" i="1" dirty="0"/>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r h="342172">
                <a:tc>
                  <a:txBody>
                    <a:bodyPr/>
                    <a:lstStyle/>
                    <a:p>
                      <a:endParaRPr lang="en-GB" sz="2000" dirty="0"/>
                    </a:p>
                  </a:txBody>
                  <a:tcP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dirty="0"/>
                    </a:p>
                  </a:txBody>
                  <a:tcPr>
                    <a:lnL w="28575" cap="flat" cmpd="sng" algn="ctr">
                      <a:solidFill>
                        <a:schemeClr val="accent2"/>
                      </a:solidFill>
                      <a:prstDash val="sysDash"/>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264921">
                <a:tc>
                  <a:txBody>
                    <a:bodyPr/>
                    <a:lstStyle/>
                    <a:p>
                      <a:endParaRPr lang="en-GB" sz="2000" dirty="0"/>
                    </a:p>
                  </a:txBody>
                  <a:tcP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dirty="0"/>
                    </a:p>
                  </a:txBody>
                  <a:tcPr>
                    <a:lnL w="28575" cap="flat" cmpd="sng" algn="ctr">
                      <a:solidFill>
                        <a:schemeClr val="accent2"/>
                      </a:solidFill>
                      <a:prstDash val="sysDash"/>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0480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MS </a:t>
                      </a:r>
                      <a:r>
                        <a:rPr lang="en-US" sz="2400" dirty="0" err="1"/>
                        <a:t>pc</a:t>
                      </a:r>
                      <a:r>
                        <a:rPr lang="en-US" sz="2400" i="1" baseline="0" dirty="0" err="1"/>
                        <a:t>GNI</a:t>
                      </a:r>
                      <a:r>
                        <a:rPr lang="en-US" sz="2400" i="1" baseline="-25000" dirty="0" err="1"/>
                        <a:t>da</a:t>
                      </a:r>
                      <a:endParaRPr lang="en-GB"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6" name="Right Brace 5"/>
          <p:cNvSpPr/>
          <p:nvPr/>
        </p:nvSpPr>
        <p:spPr>
          <a:xfrm>
            <a:off x="4709160" y="2651761"/>
            <a:ext cx="548640" cy="1981200"/>
          </a:xfrm>
          <a:prstGeom prst="rightBrace">
            <a:avLst/>
          </a:prstGeom>
          <a:effectLst>
            <a:outerShdw blurRad="50800" dist="38100" dir="18900000" algn="bl" rotWithShape="0">
              <a:prstClr val="black">
                <a:alpha val="40000"/>
              </a:prstClr>
            </a:outerShdw>
          </a:effectLst>
        </p:spPr>
        <p:style>
          <a:lnRef idx="1">
            <a:schemeClr val="dk1"/>
          </a:lnRef>
          <a:fillRef idx="0">
            <a:schemeClr val="dk1"/>
          </a:fillRef>
          <a:effectRef idx="0">
            <a:schemeClr val="dk1"/>
          </a:effectRef>
          <a:fontRef idx="minor">
            <a:schemeClr val="tx1"/>
          </a:fontRef>
        </p:style>
        <p:txBody>
          <a:bodyPr rtlCol="0" anchor="ctr"/>
          <a:lstStyle/>
          <a:p>
            <a:pPr algn="ctr"/>
            <a:endParaRPr lang="en-GB">
              <a:solidFill>
                <a:prstClr val="black"/>
              </a:solidFill>
            </a:endParaRPr>
          </a:p>
        </p:txBody>
      </p:sp>
      <p:sp>
        <p:nvSpPr>
          <p:cNvPr id="7" name="TextBox 6"/>
          <p:cNvSpPr txBox="1"/>
          <p:nvPr/>
        </p:nvSpPr>
        <p:spPr>
          <a:xfrm>
            <a:off x="5067062" y="2114975"/>
            <a:ext cx="3581400" cy="1107996"/>
          </a:xfrm>
          <a:prstGeom prst="rect">
            <a:avLst/>
          </a:prstGeom>
          <a:solidFill>
            <a:schemeClr val="accent1">
              <a:lumMod val="60000"/>
              <a:lumOff val="40000"/>
            </a:schemeClr>
          </a:solidFill>
          <a:effectLst>
            <a:outerShdw blurRad="50800" dist="38100" dir="2700000" algn="tl" rotWithShape="0">
              <a:prstClr val="black">
                <a:alpha val="40000"/>
              </a:prstClr>
            </a:outerShdw>
          </a:effectLst>
        </p:spPr>
        <p:txBody>
          <a:bodyPr wrap="square" rtlCol="0">
            <a:spAutoFit/>
          </a:bodyPr>
          <a:lstStyle/>
          <a:p>
            <a:r>
              <a:rPr lang="en-US" sz="2200" b="1" i="1" dirty="0">
                <a:solidFill>
                  <a:prstClr val="black"/>
                </a:solidFill>
              </a:rPr>
              <a:t>2. </a:t>
            </a:r>
            <a:r>
              <a:rPr lang="en-US" sz="2200" i="1" dirty="0">
                <a:solidFill>
                  <a:prstClr val="black"/>
                </a:solidFill>
              </a:rPr>
              <a:t>That is multiplied by the </a:t>
            </a:r>
            <a:r>
              <a:rPr lang="en-US" sz="2200" b="1" i="1" dirty="0">
                <a:solidFill>
                  <a:prstClr val="black"/>
                </a:solidFill>
              </a:rPr>
              <a:t>gradient</a:t>
            </a:r>
            <a:r>
              <a:rPr lang="en-US" sz="2200" i="1" dirty="0">
                <a:solidFill>
                  <a:prstClr val="black"/>
                </a:solidFill>
              </a:rPr>
              <a:t> (since 1998-2000 scale: </a:t>
            </a:r>
            <a:r>
              <a:rPr lang="en-US" sz="2200" b="1" i="1" dirty="0">
                <a:solidFill>
                  <a:prstClr val="black"/>
                </a:solidFill>
              </a:rPr>
              <a:t>80 per cent</a:t>
            </a:r>
            <a:r>
              <a:rPr lang="en-US" sz="2200" i="1" dirty="0">
                <a:solidFill>
                  <a:prstClr val="black"/>
                </a:solidFill>
              </a:rPr>
              <a:t>). </a:t>
            </a:r>
            <a:endParaRPr lang="en-GB" sz="2200" i="1" dirty="0">
              <a:solidFill>
                <a:prstClr val="black"/>
              </a:solidFill>
            </a:endParaRPr>
          </a:p>
        </p:txBody>
      </p:sp>
      <p:cxnSp>
        <p:nvCxnSpPr>
          <p:cNvPr id="8" name="Straight Arrow Connector 7"/>
          <p:cNvCxnSpPr>
            <a:stCxn id="7" idx="2"/>
          </p:cNvCxnSpPr>
          <p:nvPr/>
        </p:nvCxnSpPr>
        <p:spPr>
          <a:xfrm>
            <a:off x="6857762" y="3222971"/>
            <a:ext cx="0" cy="50079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5073087" y="4020091"/>
            <a:ext cx="3575375" cy="769441"/>
          </a:xfrm>
          <a:prstGeom prst="rect">
            <a:avLst/>
          </a:prstGeom>
          <a:solidFill>
            <a:schemeClr val="accent4">
              <a:lumMod val="60000"/>
              <a:lumOff val="40000"/>
            </a:schemeClr>
          </a:solidFill>
          <a:effectLst>
            <a:outerShdw blurRad="50800" dist="38100" dir="2700000" algn="tl" rotWithShape="0">
              <a:prstClr val="black">
                <a:alpha val="40000"/>
              </a:prstClr>
            </a:outerShdw>
          </a:effectLst>
        </p:spPr>
        <p:txBody>
          <a:bodyPr wrap="square" rtlCol="0">
            <a:spAutoFit/>
          </a:bodyPr>
          <a:lstStyle/>
          <a:p>
            <a:r>
              <a:rPr lang="en-US" sz="2200" b="1" i="1" dirty="0">
                <a:solidFill>
                  <a:prstClr val="black"/>
                </a:solidFill>
              </a:rPr>
              <a:t>3.  </a:t>
            </a:r>
            <a:r>
              <a:rPr lang="en-US" sz="2200" i="1" dirty="0">
                <a:solidFill>
                  <a:prstClr val="black"/>
                </a:solidFill>
              </a:rPr>
              <a:t>MS </a:t>
            </a:r>
            <a:r>
              <a:rPr lang="en-US" sz="2200" i="1" dirty="0" err="1">
                <a:solidFill>
                  <a:prstClr val="black"/>
                </a:solidFill>
              </a:rPr>
              <a:t>GNI</a:t>
            </a:r>
            <a:r>
              <a:rPr lang="en-US" sz="2200" i="1" baseline="-25000" dirty="0" err="1">
                <a:solidFill>
                  <a:prstClr val="black"/>
                </a:solidFill>
              </a:rPr>
              <a:t>da</a:t>
            </a:r>
            <a:r>
              <a:rPr lang="en-US" sz="2200" i="1" dirty="0">
                <a:solidFill>
                  <a:prstClr val="black"/>
                </a:solidFill>
              </a:rPr>
              <a:t> share is reduced by a corresponding percentage. </a:t>
            </a:r>
            <a:endParaRPr lang="en-GB" sz="2200" i="1" dirty="0">
              <a:solidFill>
                <a:prstClr val="black"/>
              </a:solidFill>
            </a:endParaRPr>
          </a:p>
        </p:txBody>
      </p:sp>
      <p:cxnSp>
        <p:nvCxnSpPr>
          <p:cNvPr id="13" name="Straight Arrow Connector 12"/>
          <p:cNvCxnSpPr/>
          <p:nvPr/>
        </p:nvCxnSpPr>
        <p:spPr bwMode="auto">
          <a:xfrm flipV="1">
            <a:off x="304800" y="2774429"/>
            <a:ext cx="0" cy="1949971"/>
          </a:xfrm>
          <a:prstGeom prst="straightConnector1">
            <a:avLst/>
          </a:prstGeom>
          <a:solidFill>
            <a:schemeClr val="accent1"/>
          </a:solidFill>
          <a:ln w="1905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03003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35</a:t>
            </a:fld>
            <a:endParaRPr lang="en-US" altLang="en-US">
              <a:solidFill>
                <a:srgbClr val="000000"/>
              </a:solidFill>
            </a:endParaRPr>
          </a:p>
        </p:txBody>
      </p:sp>
      <p:sp>
        <p:nvSpPr>
          <p:cNvPr id="3" name="TextBox 2"/>
          <p:cNvSpPr txBox="1"/>
          <p:nvPr/>
        </p:nvSpPr>
        <p:spPr>
          <a:xfrm>
            <a:off x="12954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4" name="Content Placeholder 5"/>
          <p:cNvSpPr txBox="1">
            <a:spLocks/>
          </p:cNvSpPr>
          <p:nvPr/>
        </p:nvSpPr>
        <p:spPr>
          <a:xfrm>
            <a:off x="152400" y="1600200"/>
            <a:ext cx="8839200" cy="4800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a:spcAft>
                <a:spcPts val="600"/>
              </a:spcAft>
              <a:buFont typeface="Wingdings" panose="05000000000000000000" pitchFamily="2" charset="2"/>
              <a:buChar char="Ø"/>
            </a:pPr>
            <a:r>
              <a:rPr lang="en-US" sz="2000" dirty="0">
                <a:solidFill>
                  <a:prstClr val="black">
                    <a:lumMod val="85000"/>
                    <a:lumOff val="15000"/>
                  </a:prstClr>
                </a:solidFill>
              </a:rPr>
              <a:t>For each base period, the total </a:t>
            </a:r>
            <a:r>
              <a:rPr lang="en-US" sz="2000" b="1" dirty="0">
                <a:solidFill>
                  <a:prstClr val="black">
                    <a:lumMod val="85000"/>
                    <a:lumOff val="15000"/>
                  </a:prstClr>
                </a:solidFill>
              </a:rPr>
              <a:t>LPCIA </a:t>
            </a:r>
            <a:r>
              <a:rPr lang="en-US" sz="2000" dirty="0">
                <a:solidFill>
                  <a:prstClr val="black">
                    <a:lumMod val="85000"/>
                    <a:lumOff val="15000"/>
                  </a:prstClr>
                </a:solidFill>
              </a:rPr>
              <a:t>is </a:t>
            </a:r>
            <a:r>
              <a:rPr lang="en-US" sz="2000" b="1" dirty="0">
                <a:solidFill>
                  <a:prstClr val="black">
                    <a:lumMod val="85000"/>
                    <a:lumOff val="15000"/>
                  </a:prstClr>
                </a:solidFill>
              </a:rPr>
              <a:t>reallocated pro-rata to MS </a:t>
            </a:r>
            <a:r>
              <a:rPr lang="en-US" sz="2000" dirty="0">
                <a:solidFill>
                  <a:prstClr val="black">
                    <a:lumMod val="85000"/>
                    <a:lumOff val="15000"/>
                  </a:prstClr>
                </a:solidFill>
              </a:rPr>
              <a:t>whose average </a:t>
            </a:r>
            <a:r>
              <a:rPr lang="en-US" sz="2000" b="1" dirty="0" err="1">
                <a:solidFill>
                  <a:prstClr val="black">
                    <a:lumMod val="85000"/>
                    <a:lumOff val="15000"/>
                  </a:prstClr>
                </a:solidFill>
              </a:rPr>
              <a:t>pcGNI</a:t>
            </a:r>
            <a:r>
              <a:rPr lang="en-US" sz="2000" b="1" baseline="-25000" dirty="0" err="1">
                <a:solidFill>
                  <a:prstClr val="black">
                    <a:lumMod val="85000"/>
                    <a:lumOff val="15000"/>
                  </a:prstClr>
                </a:solidFill>
              </a:rPr>
              <a:t>da</a:t>
            </a:r>
            <a:r>
              <a:rPr lang="en-US" sz="2000" b="1" dirty="0">
                <a:solidFill>
                  <a:prstClr val="black">
                    <a:lumMod val="85000"/>
                    <a:lumOff val="15000"/>
                  </a:prstClr>
                </a:solidFill>
              </a:rPr>
              <a:t> </a:t>
            </a:r>
            <a:r>
              <a:rPr lang="en-US" sz="2000" dirty="0">
                <a:solidFill>
                  <a:prstClr val="black">
                    <a:lumMod val="85000"/>
                    <a:lumOff val="15000"/>
                  </a:prstClr>
                </a:solidFill>
              </a:rPr>
              <a:t>is </a:t>
            </a:r>
            <a:r>
              <a:rPr lang="en-US" sz="2000" b="1" dirty="0">
                <a:solidFill>
                  <a:prstClr val="black">
                    <a:lumMod val="85000"/>
                    <a:lumOff val="15000"/>
                  </a:prstClr>
                </a:solidFill>
              </a:rPr>
              <a:t>above the threshold. </a:t>
            </a:r>
          </a:p>
          <a:p>
            <a:pPr>
              <a:spcAft>
                <a:spcPts val="1800"/>
              </a:spcAft>
              <a:buFont typeface="Wingdings" panose="05000000000000000000" pitchFamily="2" charset="2"/>
              <a:buChar char="Ø"/>
            </a:pPr>
            <a:r>
              <a:rPr lang="en-US" sz="2000" dirty="0">
                <a:solidFill>
                  <a:prstClr val="black">
                    <a:lumMod val="85000"/>
                    <a:lumOff val="15000"/>
                  </a:prstClr>
                </a:solidFill>
              </a:rPr>
              <a:t>For illustrative purposes, to demonstrate the outcomes with and without maximum ceiling rates, two tracks are calculated. </a:t>
            </a:r>
          </a:p>
          <a:p>
            <a:pPr marL="0" indent="0">
              <a:spcAft>
                <a:spcPts val="1800"/>
              </a:spcAft>
              <a:buFont typeface="Arial" pitchFamily="34" charset="0"/>
              <a:buNone/>
            </a:pPr>
            <a:endParaRPr lang="en-US" sz="1800" dirty="0">
              <a:solidFill>
                <a:prstClr val="black">
                  <a:lumMod val="85000"/>
                  <a:lumOff val="15000"/>
                </a:prstClr>
              </a:solidFill>
            </a:endParaRPr>
          </a:p>
          <a:p>
            <a:pPr>
              <a:spcAft>
                <a:spcPts val="1800"/>
              </a:spcAft>
            </a:pPr>
            <a:endParaRPr lang="en-US" sz="1800" b="1" dirty="0">
              <a:solidFill>
                <a:prstClr val="black">
                  <a:lumMod val="85000"/>
                  <a:lumOff val="15000"/>
                </a:prst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560333244"/>
              </p:ext>
            </p:extLst>
          </p:nvPr>
        </p:nvGraphicFramePr>
        <p:xfrm>
          <a:off x="457200" y="3124200"/>
          <a:ext cx="8229600" cy="3513564"/>
        </p:xfrm>
        <a:graphic>
          <a:graphicData uri="http://schemas.openxmlformats.org/drawingml/2006/table">
            <a:tbl>
              <a:tblPr firstRow="1" bandRow="1">
                <a:tableStyleId>{74C1A8A3-306A-4EB7-A6B1-4F7E0EB9C5D6}</a:tableStyleId>
              </a:tblPr>
              <a:tblGrid>
                <a:gridCol w="3862874">
                  <a:extLst>
                    <a:ext uri="{9D8B030D-6E8A-4147-A177-3AD203B41FA5}">
                      <a16:colId xmlns:a16="http://schemas.microsoft.com/office/drawing/2014/main" val="20000"/>
                    </a:ext>
                  </a:extLst>
                </a:gridCol>
                <a:gridCol w="251926">
                  <a:extLst>
                    <a:ext uri="{9D8B030D-6E8A-4147-A177-3AD203B41FA5}">
                      <a16:colId xmlns:a16="http://schemas.microsoft.com/office/drawing/2014/main" val="20001"/>
                    </a:ext>
                  </a:extLst>
                </a:gridCol>
                <a:gridCol w="4114800">
                  <a:extLst>
                    <a:ext uri="{9D8B030D-6E8A-4147-A177-3AD203B41FA5}">
                      <a16:colId xmlns:a16="http://schemas.microsoft.com/office/drawing/2014/main" val="20002"/>
                    </a:ext>
                  </a:extLst>
                </a:gridCol>
              </a:tblGrid>
              <a:tr h="678924">
                <a:tc>
                  <a:txBody>
                    <a:bodyPr/>
                    <a:lstStyle/>
                    <a:p>
                      <a:pPr algn="ctr"/>
                      <a:r>
                        <a:rPr lang="en-US" sz="1800" dirty="0"/>
                        <a:t>Track 1</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b="1" baseline="0" dirty="0"/>
                        <a:t>Used for final scale</a:t>
                      </a:r>
                      <a:endParaRPr lang="en-GB" sz="1800" b="0" dirty="0"/>
                    </a:p>
                  </a:txBody>
                  <a:tcPr>
                    <a:lnR>
                      <a:noFill/>
                    </a:lnR>
                  </a:tcPr>
                </a:tc>
                <a:tc>
                  <a:txBody>
                    <a:bodyPr/>
                    <a:lstStyle/>
                    <a:p>
                      <a:pPr algn="ctr"/>
                      <a:endParaRPr lang="en-GB" sz="1800" dirty="0"/>
                    </a:p>
                  </a:txBody>
                  <a:tcPr>
                    <a:lnL>
                      <a:noFill/>
                    </a:lnL>
                    <a:lnR>
                      <a:noFill/>
                    </a:lnR>
                    <a:lnT w="25400" cmpd="sng">
                      <a:noFill/>
                    </a:lnT>
                    <a:lnB w="25400" cmpd="sng">
                      <a:noFill/>
                    </a:lnB>
                    <a:lnTlToBr w="12700" cmpd="sng">
                      <a:noFill/>
                      <a:prstDash val="solid"/>
                    </a:lnTlToBr>
                    <a:lnBlToTr w="12700" cmpd="sng">
                      <a:noFill/>
                      <a:prstDash val="solid"/>
                    </a:lnBlToTr>
                    <a:noFill/>
                  </a:tcPr>
                </a:tc>
                <a:tc>
                  <a:txBody>
                    <a:bodyPr/>
                    <a:lstStyle/>
                    <a:p>
                      <a:pPr algn="ctr"/>
                      <a:r>
                        <a:rPr lang="en-US" sz="1800" dirty="0"/>
                        <a:t>Track 2</a:t>
                      </a:r>
                    </a:p>
                    <a:p>
                      <a:pPr algn="ctr"/>
                      <a:r>
                        <a:rPr lang="en-US" sz="1800" b="1" baseline="0" dirty="0"/>
                        <a:t>Used for presentation purposes</a:t>
                      </a:r>
                      <a:endParaRPr lang="en-GB" sz="1800" dirty="0"/>
                    </a:p>
                  </a:txBody>
                  <a:tcPr>
                    <a:lnL>
                      <a:noFill/>
                    </a:lnL>
                  </a:tcPr>
                </a:tc>
                <a:extLst>
                  <a:ext uri="{0D108BD9-81ED-4DB2-BD59-A6C34878D82A}">
                    <a16:rowId xmlns:a16="http://schemas.microsoft.com/office/drawing/2014/main" val="10000"/>
                  </a:ext>
                </a:extLst>
              </a:tr>
              <a:tr h="2804175">
                <a:tc>
                  <a:txBody>
                    <a:bodyPr/>
                    <a:lstStyle/>
                    <a:p>
                      <a:pPr algn="ctr">
                        <a:spcAft>
                          <a:spcPts val="0"/>
                        </a:spcAft>
                      </a:pPr>
                      <a:endParaRPr lang="en-US" sz="2000" dirty="0"/>
                    </a:p>
                    <a:p>
                      <a:pPr algn="ctr">
                        <a:spcAft>
                          <a:spcPts val="0"/>
                        </a:spcAft>
                      </a:pPr>
                      <a:r>
                        <a:rPr lang="en-US" sz="2000" dirty="0"/>
                        <a:t>The </a:t>
                      </a:r>
                      <a:r>
                        <a:rPr lang="en-US" sz="2000" b="1" dirty="0">
                          <a:solidFill>
                            <a:srgbClr val="C00000"/>
                          </a:solidFill>
                        </a:rPr>
                        <a:t>ceiling</a:t>
                      </a:r>
                      <a:r>
                        <a:rPr lang="en-US" sz="2000" b="1" baseline="0" dirty="0">
                          <a:solidFill>
                            <a:srgbClr val="C00000"/>
                          </a:solidFill>
                        </a:rPr>
                        <a:t> MS does not absorb any points</a:t>
                      </a:r>
                      <a:r>
                        <a:rPr lang="en-US" sz="2000" baseline="0" dirty="0"/>
                        <a:t> in this and the subsequent steps.</a:t>
                      </a:r>
                      <a:endParaRPr lang="en-US" sz="2000" b="1" baseline="0" dirty="0"/>
                    </a:p>
                    <a:p>
                      <a:pPr algn="ctr">
                        <a:spcAft>
                          <a:spcPts val="0"/>
                        </a:spcAft>
                      </a:pPr>
                      <a:endParaRPr lang="en-US" sz="2000" b="0" baseline="0" dirty="0"/>
                    </a:p>
                    <a:p>
                      <a:pPr algn="ctr">
                        <a:spcAft>
                          <a:spcPts val="0"/>
                        </a:spcAft>
                      </a:pPr>
                      <a:r>
                        <a:rPr lang="en-US" sz="2000" b="0" baseline="0" dirty="0"/>
                        <a:t>This procedure allows for a slightly lower redistribution of the maximum ceiling adjustment and has been part of the methodology since the outset.</a:t>
                      </a:r>
                    </a:p>
                  </a:txBody>
                  <a:tcPr>
                    <a:lnR>
                      <a:noFill/>
                    </a:lnR>
                  </a:tcPr>
                </a:tc>
                <a:tc>
                  <a:txBody>
                    <a:bodyPr/>
                    <a:lstStyle/>
                    <a:p>
                      <a:pPr algn="ctr"/>
                      <a:endParaRPr lang="en-GB" sz="2000" dirty="0"/>
                    </a:p>
                  </a:txBody>
                  <a:tcPr>
                    <a:lnL>
                      <a:noFill/>
                    </a:lnL>
                    <a:lnR>
                      <a:noFill/>
                    </a:lnR>
                    <a:lnT w="25400" cmpd="sng">
                      <a:noFill/>
                    </a:lnT>
                    <a:lnB w="25400" cmpd="sng">
                      <a:noFill/>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t>The </a:t>
                      </a:r>
                      <a:r>
                        <a:rPr lang="en-US" sz="2000" b="1" dirty="0">
                          <a:solidFill>
                            <a:srgbClr val="C00000"/>
                          </a:solidFill>
                        </a:rPr>
                        <a:t>ceiling MS </a:t>
                      </a:r>
                      <a:r>
                        <a:rPr lang="en-US" sz="2000" dirty="0"/>
                        <a:t>is part of the calculations and </a:t>
                      </a:r>
                      <a:r>
                        <a:rPr lang="en-US" sz="2000" b="1" dirty="0">
                          <a:solidFill>
                            <a:srgbClr val="C00000"/>
                          </a:solidFill>
                        </a:rPr>
                        <a:t>absorbs points</a:t>
                      </a:r>
                      <a:r>
                        <a:rPr lang="en-US" sz="2000" baseline="0" dirty="0"/>
                        <a:t>, in this and the subsequent steps.  </a:t>
                      </a:r>
                    </a:p>
                  </a:txBody>
                  <a:tcPr>
                    <a:lnL>
                      <a:noFill/>
                    </a:lnL>
                  </a:tcPr>
                </a:tc>
                <a:extLst>
                  <a:ext uri="{0D108BD9-81ED-4DB2-BD59-A6C34878D82A}">
                    <a16:rowId xmlns:a16="http://schemas.microsoft.com/office/drawing/2014/main" val="10001"/>
                  </a:ext>
                </a:extLst>
              </a:tr>
            </a:tbl>
          </a:graphicData>
        </a:graphic>
      </p:graphicFrame>
      <p:sp>
        <p:nvSpPr>
          <p:cNvPr id="6" name="TextBox 5"/>
          <p:cNvSpPr txBox="1"/>
          <p:nvPr/>
        </p:nvSpPr>
        <p:spPr>
          <a:xfrm>
            <a:off x="200025" y="1066799"/>
            <a:ext cx="7315200" cy="830997"/>
          </a:xfrm>
          <a:prstGeom prst="rect">
            <a:avLst/>
          </a:prstGeom>
          <a:noFill/>
        </p:spPr>
        <p:txBody>
          <a:bodyPr wrap="square" rtlCol="0">
            <a:spAutoFit/>
          </a:bodyPr>
          <a:lstStyle/>
          <a:p>
            <a:r>
              <a:rPr lang="en-US" sz="2400" b="1" dirty="0">
                <a:solidFill>
                  <a:srgbClr val="1F497D"/>
                </a:solidFill>
              </a:rPr>
              <a:t>Step 6: Application of the LPCIA</a:t>
            </a:r>
          </a:p>
          <a:p>
            <a:endParaRPr lang="en-GB" sz="2400" b="1" dirty="0">
              <a:solidFill>
                <a:srgbClr val="1F497D"/>
              </a:solidFill>
            </a:endParaRPr>
          </a:p>
        </p:txBody>
      </p:sp>
    </p:spTree>
    <p:extLst>
      <p:ext uri="{BB962C8B-B14F-4D97-AF65-F5344CB8AC3E}">
        <p14:creationId xmlns:p14="http://schemas.microsoft.com/office/powerpoint/2010/main" val="13778777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2"/>
          <p:cNvCxnSpPr/>
          <p:nvPr/>
        </p:nvCxnSpPr>
        <p:spPr>
          <a:xfrm>
            <a:off x="4191000" y="2743200"/>
            <a:ext cx="533400" cy="106680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graphicFrame>
        <p:nvGraphicFramePr>
          <p:cNvPr id="10" name="Chart 9"/>
          <p:cNvGraphicFramePr>
            <a:graphicFrameLocks/>
          </p:cNvGraphicFramePr>
          <p:nvPr>
            <p:extLst>
              <p:ext uri="{D42A27DB-BD31-4B8C-83A1-F6EECF244321}">
                <p14:modId xmlns:p14="http://schemas.microsoft.com/office/powerpoint/2010/main" val="1241437594"/>
              </p:ext>
            </p:extLst>
          </p:nvPr>
        </p:nvGraphicFramePr>
        <p:xfrm>
          <a:off x="9525" y="1447800"/>
          <a:ext cx="3276600" cy="49807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val="1978994750"/>
              </p:ext>
            </p:extLst>
          </p:nvPr>
        </p:nvGraphicFramePr>
        <p:xfrm>
          <a:off x="2819400" y="1524000"/>
          <a:ext cx="3581400" cy="5105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Chart 11"/>
          <p:cNvGraphicFramePr>
            <a:graphicFrameLocks/>
          </p:cNvGraphicFramePr>
          <p:nvPr>
            <p:extLst>
              <p:ext uri="{D42A27DB-BD31-4B8C-83A1-F6EECF244321}">
                <p14:modId xmlns:p14="http://schemas.microsoft.com/office/powerpoint/2010/main" val="113334342"/>
              </p:ext>
            </p:extLst>
          </p:nvPr>
        </p:nvGraphicFramePr>
        <p:xfrm>
          <a:off x="6172200" y="1632346"/>
          <a:ext cx="3776662" cy="4355307"/>
        </p:xfrm>
        <a:graphic>
          <a:graphicData uri="http://schemas.openxmlformats.org/drawingml/2006/chart">
            <c:chart xmlns:c="http://schemas.openxmlformats.org/drawingml/2006/chart" xmlns:r="http://schemas.openxmlformats.org/officeDocument/2006/relationships" r:id="rId5"/>
          </a:graphicData>
        </a:graphic>
      </p:graphicFrame>
      <p:sp>
        <p:nvSpPr>
          <p:cNvPr id="4" name="Multiply 3"/>
          <p:cNvSpPr/>
          <p:nvPr/>
        </p:nvSpPr>
        <p:spPr>
          <a:xfrm>
            <a:off x="4419600" y="1905000"/>
            <a:ext cx="1371600" cy="1295400"/>
          </a:xfrm>
          <a:prstGeom prst="mathMultiply">
            <a:avLst/>
          </a:prstGeom>
          <a:solidFill>
            <a:srgbClr val="FF00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cxnSp>
        <p:nvCxnSpPr>
          <p:cNvPr id="16" name="Straight Arrow Connector 15"/>
          <p:cNvCxnSpPr/>
          <p:nvPr/>
        </p:nvCxnSpPr>
        <p:spPr>
          <a:xfrm>
            <a:off x="5181600" y="4343400"/>
            <a:ext cx="1562100"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8" name="TextBox 7"/>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9" name="TextBox 8"/>
          <p:cNvSpPr txBox="1"/>
          <p:nvPr/>
        </p:nvSpPr>
        <p:spPr>
          <a:xfrm>
            <a:off x="200025" y="1066800"/>
            <a:ext cx="7315200" cy="461665"/>
          </a:xfrm>
          <a:prstGeom prst="rect">
            <a:avLst/>
          </a:prstGeom>
          <a:noFill/>
        </p:spPr>
        <p:txBody>
          <a:bodyPr wrap="square" rtlCol="0">
            <a:spAutoFit/>
          </a:bodyPr>
          <a:lstStyle/>
          <a:p>
            <a:r>
              <a:rPr lang="en-US" sz="2400" b="1" dirty="0">
                <a:solidFill>
                  <a:srgbClr val="1F497D"/>
                </a:solidFill>
              </a:rPr>
              <a:t>Step 6: Application of the LPCIA – Track 1</a:t>
            </a:r>
            <a:endParaRPr lang="en-GB" sz="2400" b="1" dirty="0">
              <a:solidFill>
                <a:srgbClr val="1F497D"/>
              </a:solidFill>
            </a:endParaRPr>
          </a:p>
        </p:txBody>
      </p:sp>
      <p:sp>
        <p:nvSpPr>
          <p:cNvPr id="14" name="TextBox 13"/>
          <p:cNvSpPr txBox="1"/>
          <p:nvPr/>
        </p:nvSpPr>
        <p:spPr>
          <a:xfrm>
            <a:off x="5715000" y="6172200"/>
            <a:ext cx="2647950" cy="553998"/>
          </a:xfrm>
          <a:prstGeom prst="rect">
            <a:avLst/>
          </a:prstGeom>
          <a:solidFill>
            <a:schemeClr val="bg1"/>
          </a:solidFill>
        </p:spPr>
        <p:txBody>
          <a:bodyPr wrap="square" rtlCol="0">
            <a:spAutoFit/>
          </a:bodyPr>
          <a:lstStyle/>
          <a:p>
            <a:pPr algn="r"/>
            <a:r>
              <a:rPr lang="en-US" sz="1500" b="1" i="1" dirty="0">
                <a:solidFill>
                  <a:prstClr val="black"/>
                </a:solidFill>
              </a:rPr>
              <a:t>*excluding the ceiling Member State</a:t>
            </a:r>
            <a:endParaRPr lang="en-GB" sz="1500" b="1" i="1" dirty="0">
              <a:solidFill>
                <a:prstClr val="black"/>
              </a:solidFill>
            </a:endParaRPr>
          </a:p>
        </p:txBody>
      </p:sp>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36</a:t>
            </a:fld>
            <a:endParaRPr lang="en-US" altLang="en-US" dirty="0">
              <a:solidFill>
                <a:srgbClr val="000000"/>
              </a:solidFill>
            </a:endParaRPr>
          </a:p>
        </p:txBody>
      </p:sp>
    </p:spTree>
    <p:extLst>
      <p:ext uri="{BB962C8B-B14F-4D97-AF65-F5344CB8AC3E}">
        <p14:creationId xmlns:p14="http://schemas.microsoft.com/office/powerpoint/2010/main" val="3027507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Graphic spid="12" grpId="0">
        <p:bldAsOne/>
      </p:bldGraphic>
      <p:bldP spid="4" grpId="0" animBg="1"/>
      <p:bldP spid="1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135961410"/>
              </p:ext>
            </p:extLst>
          </p:nvPr>
        </p:nvGraphicFramePr>
        <p:xfrm>
          <a:off x="457200" y="1389965"/>
          <a:ext cx="1371600" cy="4901691"/>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tblGrid>
              <a:tr h="1200835">
                <a:tc>
                  <a:txBody>
                    <a:bodyPr/>
                    <a:lstStyle/>
                    <a:p>
                      <a:pPr algn="ctr"/>
                      <a:endParaRPr lang="en-US" sz="1500" b="1" i="1" dirty="0">
                        <a:solidFill>
                          <a:schemeClr val="tx1"/>
                        </a:solidFill>
                        <a:latin typeface="Garamond" panose="02020404030301010803" pitchFamily="18" charset="0"/>
                      </a:endParaRPr>
                    </a:p>
                    <a:p>
                      <a:pPr algn="ctr"/>
                      <a:endParaRPr lang="en-US" sz="1500" b="1" i="1" dirty="0">
                        <a:solidFill>
                          <a:schemeClr val="tx1"/>
                        </a:solidFill>
                        <a:latin typeface="Garamond" panose="02020404030301010803" pitchFamily="18" charset="0"/>
                      </a:endParaRPr>
                    </a:p>
                    <a:p>
                      <a:pPr algn="ctr"/>
                      <a:endParaRPr lang="en-US" sz="1500" b="1" i="1" dirty="0">
                        <a:solidFill>
                          <a:schemeClr val="tx1"/>
                        </a:solidFill>
                        <a:latin typeface="Garamond" panose="02020404030301010803" pitchFamily="18" charset="0"/>
                      </a:endParaRPr>
                    </a:p>
                    <a:p>
                      <a:pPr algn="ctr"/>
                      <a:r>
                        <a:rPr lang="en-US" sz="1500" b="1" i="1" dirty="0">
                          <a:solidFill>
                            <a:schemeClr val="tx1"/>
                          </a:solidFill>
                          <a:latin typeface="Garamond" panose="02020404030301010803" pitchFamily="18" charset="0"/>
                        </a:rPr>
                        <a:t>Shares</a:t>
                      </a:r>
                      <a:r>
                        <a:rPr lang="en-US" sz="1500" b="1" i="1" baseline="0" dirty="0">
                          <a:solidFill>
                            <a:schemeClr val="tx1"/>
                          </a:solidFill>
                          <a:latin typeface="Garamond" panose="02020404030301010803" pitchFamily="18" charset="0"/>
                        </a:rPr>
                        <a:t> at the DBA step</a:t>
                      </a:r>
                      <a:endParaRPr lang="en-GB" sz="1500" b="1" i="1" dirty="0">
                        <a:solidFill>
                          <a:schemeClr val="tx1"/>
                        </a:solidFill>
                        <a:latin typeface="Garamond" panose="02020404030301010803" pitchFamily="18" charset="0"/>
                      </a:endParaRPr>
                    </a:p>
                  </a:txBody>
                  <a:tcPr>
                    <a:lnL w="12700" cmpd="sng">
                      <a:noFill/>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676400">
                <a:tc>
                  <a:txBody>
                    <a:bodyPr/>
                    <a:lstStyle/>
                    <a:p>
                      <a:endParaRPr lang="en-US" sz="1500" b="1" i="1" dirty="0">
                        <a:latin typeface="Garamond" panose="02020404030301010803" pitchFamily="18" charset="0"/>
                      </a:endParaRPr>
                    </a:p>
                    <a:p>
                      <a:pPr algn="ctr"/>
                      <a:r>
                        <a:rPr lang="en-US" sz="1500" b="1" i="1" dirty="0">
                          <a:solidFill>
                            <a:schemeClr val="tx1"/>
                          </a:solidFill>
                          <a:latin typeface="Garamond" panose="02020404030301010803" pitchFamily="18" charset="0"/>
                        </a:rPr>
                        <a:t> Australia</a:t>
                      </a:r>
                    </a:p>
                    <a:p>
                      <a:pPr algn="ctr"/>
                      <a:r>
                        <a:rPr lang="en-US" sz="1500" b="1" i="1" dirty="0">
                          <a:solidFill>
                            <a:schemeClr val="tx1"/>
                          </a:solidFill>
                          <a:latin typeface="Garamond" panose="02020404030301010803" pitchFamily="18" charset="0"/>
                        </a:rPr>
                        <a:t>1.853%</a:t>
                      </a:r>
                      <a:endParaRPr lang="en-GB" sz="1500" b="1" i="1" dirty="0">
                        <a:solidFill>
                          <a:schemeClr val="tx1"/>
                        </a:solidFill>
                        <a:latin typeface="Garamond" panose="02020404030301010803" pitchFamily="18" charset="0"/>
                      </a:endParaRPr>
                    </a:p>
                  </a:txBody>
                  <a:tcPr>
                    <a:lnL w="12700" cmpd="sng">
                      <a:noFill/>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1"/>
                  </a:ext>
                </a:extLst>
              </a:tr>
              <a:tr h="822934">
                <a:tc>
                  <a:txBody>
                    <a:bodyPr/>
                    <a:lstStyle/>
                    <a:p>
                      <a:endParaRPr lang="en-GB"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2">
                        <a:lumMod val="60000"/>
                        <a:lumOff val="40000"/>
                      </a:schemeClr>
                    </a:solidFill>
                  </a:tcPr>
                </a:tc>
                <a:extLst>
                  <a:ext uri="{0D108BD9-81ED-4DB2-BD59-A6C34878D82A}">
                    <a16:rowId xmlns:a16="http://schemas.microsoft.com/office/drawing/2014/main" val="10002"/>
                  </a:ext>
                </a:extLst>
              </a:tr>
              <a:tr h="1167917">
                <a:tc>
                  <a:txBody>
                    <a:bodyPr/>
                    <a:lstStyle/>
                    <a:p>
                      <a:pPr algn="ctr" rtl="0">
                        <a:defRPr sz="1500" b="1" i="1" u="none" strike="noStrike" kern="1200" baseline="0">
                          <a:solidFill>
                            <a:prstClr val="black"/>
                          </a:solidFill>
                          <a:latin typeface="Garamond" panose="02020404030301010803" pitchFamily="18" charset="0"/>
                          <a:ea typeface="+mn-ea"/>
                          <a:cs typeface="+mn-cs"/>
                        </a:defRPr>
                      </a:pPr>
                      <a:r>
                        <a:rPr lang="en-US" sz="1500" dirty="0"/>
                        <a:t>Bangladesh
0.197%</a:t>
                      </a:r>
                      <a:endParaRPr lang="en-GB"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graphicFrame>
        <p:nvGraphicFramePr>
          <p:cNvPr id="4" name="Chart 3"/>
          <p:cNvGraphicFramePr>
            <a:graphicFrameLocks/>
          </p:cNvGraphicFramePr>
          <p:nvPr>
            <p:extLst>
              <p:ext uri="{D42A27DB-BD31-4B8C-83A1-F6EECF244321}">
                <p14:modId xmlns:p14="http://schemas.microsoft.com/office/powerpoint/2010/main" val="3935987258"/>
              </p:ext>
            </p:extLst>
          </p:nvPr>
        </p:nvGraphicFramePr>
        <p:xfrm>
          <a:off x="2057400" y="762000"/>
          <a:ext cx="6796088" cy="54864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6" name="TextBox 5"/>
          <p:cNvSpPr txBox="1"/>
          <p:nvPr/>
        </p:nvSpPr>
        <p:spPr>
          <a:xfrm>
            <a:off x="152400" y="1066800"/>
            <a:ext cx="7315200" cy="738664"/>
          </a:xfrm>
          <a:prstGeom prst="rect">
            <a:avLst/>
          </a:prstGeom>
          <a:noFill/>
        </p:spPr>
        <p:txBody>
          <a:bodyPr wrap="square" rtlCol="0">
            <a:spAutoFit/>
          </a:bodyPr>
          <a:lstStyle/>
          <a:p>
            <a:r>
              <a:rPr lang="en-US" sz="2400" b="1" dirty="0">
                <a:solidFill>
                  <a:srgbClr val="1F497D"/>
                </a:solidFill>
              </a:rPr>
              <a:t>Step 6: Shares at the LPCIA step</a:t>
            </a:r>
          </a:p>
          <a:p>
            <a:endParaRPr lang="en-GB" b="1" dirty="0">
              <a:solidFill>
                <a:srgbClr val="1F497D"/>
              </a:solidFill>
            </a:endParaRPr>
          </a:p>
        </p:txBody>
      </p:sp>
      <p:pic>
        <p:nvPicPr>
          <p:cNvPr id="8" name="Picture 3" descr="C:\Users\shaswat.sapkota\AppData\Local\Microsoft\Windows\Temporary Internet Files\Content.IE5\UTU0W1FV\1024px-Simple_Globe.svg[1].png"/>
          <p:cNvPicPr>
            <a:picLocks noChangeAspect="1" noChangeArrowheads="1"/>
          </p:cNvPicPr>
          <p:nvPr/>
        </p:nvPicPr>
        <p:blipFill>
          <a:blip r:embed="rId4"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667000" y="2286000"/>
            <a:ext cx="2743200" cy="28194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37</a:t>
            </a:fld>
            <a:endParaRPr lang="en-US" altLang="en-US">
              <a:solidFill>
                <a:srgbClr val="000000"/>
              </a:solidFill>
            </a:endParaRPr>
          </a:p>
        </p:txBody>
      </p:sp>
    </p:spTree>
    <p:extLst>
      <p:ext uri="{BB962C8B-B14F-4D97-AF65-F5344CB8AC3E}">
        <p14:creationId xmlns:p14="http://schemas.microsoft.com/office/powerpoint/2010/main" val="390677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962025" y="6528195"/>
            <a:ext cx="8153400" cy="338554"/>
          </a:xfrm>
          <a:prstGeom prst="rect">
            <a:avLst/>
          </a:prstGeom>
          <a:noFill/>
        </p:spPr>
        <p:txBody>
          <a:bodyPr wrap="square" rtlCol="0">
            <a:spAutoFit/>
          </a:bodyPr>
          <a:lstStyle/>
          <a:p>
            <a:pPr algn="r"/>
            <a:r>
              <a:rPr lang="en-US" sz="1600" i="1" dirty="0">
                <a:solidFill>
                  <a:prstClr val="black"/>
                </a:solidFill>
              </a:rPr>
              <a:t>The </a:t>
            </a:r>
            <a:r>
              <a:rPr lang="en-US" sz="1600" b="1" i="1" dirty="0">
                <a:solidFill>
                  <a:prstClr val="black"/>
                </a:solidFill>
              </a:rPr>
              <a:t>ceiling Member State</a:t>
            </a:r>
            <a:r>
              <a:rPr lang="en-US" sz="1600" i="1" dirty="0">
                <a:solidFill>
                  <a:prstClr val="black"/>
                </a:solidFill>
              </a:rPr>
              <a:t> does not take part in this step of the methodology </a:t>
            </a:r>
            <a:endParaRPr lang="en-GB" sz="1600" i="1"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val="2108139372"/>
              </p:ext>
            </p:extLst>
          </p:nvPr>
        </p:nvGraphicFramePr>
        <p:xfrm>
          <a:off x="104775" y="1371600"/>
          <a:ext cx="2819400" cy="5029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254160450"/>
              </p:ext>
            </p:extLst>
          </p:nvPr>
        </p:nvGraphicFramePr>
        <p:xfrm>
          <a:off x="5791200" y="1129008"/>
          <a:ext cx="2990850" cy="55245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p:cNvGraphicFramePr>
            <a:graphicFrameLocks/>
          </p:cNvGraphicFramePr>
          <p:nvPr>
            <p:extLst>
              <p:ext uri="{D42A27DB-BD31-4B8C-83A1-F6EECF244321}">
                <p14:modId xmlns:p14="http://schemas.microsoft.com/office/powerpoint/2010/main" val="972411182"/>
              </p:ext>
            </p:extLst>
          </p:nvPr>
        </p:nvGraphicFramePr>
        <p:xfrm>
          <a:off x="2590800" y="813195"/>
          <a:ext cx="3505200" cy="57150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8" name="TextBox 7"/>
          <p:cNvSpPr txBox="1"/>
          <p:nvPr/>
        </p:nvSpPr>
        <p:spPr>
          <a:xfrm>
            <a:off x="76200" y="953869"/>
            <a:ext cx="7315200" cy="830997"/>
          </a:xfrm>
          <a:prstGeom prst="rect">
            <a:avLst/>
          </a:prstGeom>
          <a:noFill/>
        </p:spPr>
        <p:txBody>
          <a:bodyPr wrap="square" rtlCol="0">
            <a:spAutoFit/>
          </a:bodyPr>
          <a:lstStyle/>
          <a:p>
            <a:r>
              <a:rPr lang="en-US" sz="2400" b="1" dirty="0">
                <a:solidFill>
                  <a:srgbClr val="1F497D"/>
                </a:solidFill>
              </a:rPr>
              <a:t>Step 7: Floor limit</a:t>
            </a:r>
          </a:p>
          <a:p>
            <a:endParaRPr lang="en-GB" sz="2400" b="1" dirty="0">
              <a:solidFill>
                <a:srgbClr val="1F497D"/>
              </a:solidFill>
            </a:endParaRPr>
          </a:p>
        </p:txBody>
      </p:sp>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38</a:t>
            </a:fld>
            <a:endParaRPr lang="en-US" altLang="en-US" dirty="0">
              <a:solidFill>
                <a:srgbClr val="000000"/>
              </a:solidFill>
            </a:endParaRPr>
          </a:p>
        </p:txBody>
      </p:sp>
      <p:cxnSp>
        <p:nvCxnSpPr>
          <p:cNvPr id="11" name="Straight Arrow Connector 10">
            <a:extLst>
              <a:ext uri="{FF2B5EF4-FFF2-40B4-BE49-F238E27FC236}">
                <a16:creationId xmlns:a16="http://schemas.microsoft.com/office/drawing/2014/main" id="{0F97F6AB-39CA-42E1-8A3F-2303D62C848F}"/>
              </a:ext>
            </a:extLst>
          </p:cNvPr>
          <p:cNvCxnSpPr>
            <a:cxnSpLocks/>
          </p:cNvCxnSpPr>
          <p:nvPr/>
        </p:nvCxnSpPr>
        <p:spPr bwMode="auto">
          <a:xfrm flipV="1">
            <a:off x="4267200" y="3200400"/>
            <a:ext cx="0" cy="83820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432343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10" grpId="0">
        <p:bldAsOne/>
      </p:bldGraphic>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1512588628"/>
              </p:ext>
            </p:extLst>
          </p:nvPr>
        </p:nvGraphicFramePr>
        <p:xfrm>
          <a:off x="457200" y="1752600"/>
          <a:ext cx="1295400" cy="4255554"/>
        </p:xfrm>
        <a:graphic>
          <a:graphicData uri="http://schemas.openxmlformats.org/drawingml/2006/table">
            <a:tbl>
              <a:tblPr>
                <a:tableStyleId>{5C22544A-7EE6-4342-B048-85BDC9FD1C3A}</a:tableStyleId>
              </a:tblPr>
              <a:tblGrid>
                <a:gridCol w="1295400">
                  <a:extLst>
                    <a:ext uri="{9D8B030D-6E8A-4147-A177-3AD203B41FA5}">
                      <a16:colId xmlns:a16="http://schemas.microsoft.com/office/drawing/2014/main" val="20000"/>
                    </a:ext>
                  </a:extLst>
                </a:gridCol>
              </a:tblGrid>
              <a:tr h="6858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500" b="1" i="1" dirty="0">
                          <a:solidFill>
                            <a:schemeClr val="tx1"/>
                          </a:solidFill>
                          <a:latin typeface="Garamond" panose="02020404030301010803" pitchFamily="18" charset="0"/>
                        </a:rPr>
                        <a:t>Shares at the LPCIA step</a:t>
                      </a:r>
                      <a:endParaRPr lang="en-GB" sz="1500" b="1" i="1" dirty="0">
                        <a:solidFill>
                          <a:schemeClr val="tx1"/>
                        </a:solidFill>
                        <a:latin typeface="Garamond" panose="02020404030301010803" pitchFamily="18" charset="0"/>
                      </a:endParaRPr>
                    </a:p>
                    <a:p>
                      <a:pPr algn="l" fontAlgn="b"/>
                      <a:endParaRPr lang="en-GB" sz="1500" b="0" i="0" u="none" strike="noStrike" dirty="0">
                        <a:solidFill>
                          <a:srgbClr val="000000"/>
                        </a:solidFill>
                        <a:effectLst/>
                        <a:latin typeface="Calibri"/>
                      </a:endParaRPr>
                    </a:p>
                  </a:txBody>
                  <a:tcPr marL="9525" marR="9525" marT="9525" marB="0" anchor="b">
                    <a:solidFill>
                      <a:schemeClr val="bg1"/>
                    </a:solidFill>
                  </a:tcPr>
                </a:tc>
                <a:extLst>
                  <a:ext uri="{0D108BD9-81ED-4DB2-BD59-A6C34878D82A}">
                    <a16:rowId xmlns:a16="http://schemas.microsoft.com/office/drawing/2014/main" val="10000"/>
                  </a:ext>
                </a:extLst>
              </a:tr>
              <a:tr h="1971675">
                <a:tc>
                  <a:txBody>
                    <a:bodyPr/>
                    <a:lstStyle/>
                    <a:p>
                      <a:pPr algn="ctr"/>
                      <a:r>
                        <a:rPr lang="en-US" sz="1500" b="1" i="1" dirty="0">
                          <a:solidFill>
                            <a:schemeClr val="tx1"/>
                          </a:solidFill>
                          <a:latin typeface="Garamond" panose="02020404030301010803" pitchFamily="18" charset="0"/>
                        </a:rPr>
                        <a:t> Australia</a:t>
                      </a:r>
                    </a:p>
                    <a:p>
                      <a:pPr algn="ctr"/>
                      <a:r>
                        <a:rPr lang="en-US" sz="1500" b="1" i="1" dirty="0">
                          <a:solidFill>
                            <a:schemeClr val="tx1"/>
                          </a:solidFill>
                          <a:latin typeface="Garamond" panose="02020404030301010803" pitchFamily="18" charset="0"/>
                        </a:rPr>
                        <a:t>2.217%</a:t>
                      </a:r>
                      <a:endParaRPr lang="en-GB" sz="1500" b="1" i="1" dirty="0">
                        <a:solidFill>
                          <a:schemeClr val="tx1"/>
                        </a:solidFill>
                        <a:latin typeface="Garamond" panose="02020404030301010803" pitchFamily="18" charset="0"/>
                      </a:endParaRPr>
                    </a:p>
                    <a:p>
                      <a:pPr algn="l" fontAlgn="b"/>
                      <a:endParaRPr lang="en-GB" sz="1500" b="0" i="0" u="none" strike="noStrike" dirty="0">
                        <a:solidFill>
                          <a:srgbClr val="000000"/>
                        </a:solidFill>
                        <a:effectLst/>
                        <a:latin typeface="Calibri"/>
                      </a:endParaRPr>
                    </a:p>
                  </a:txBody>
                  <a:tcPr marL="9525" marR="9525" marT="9525" marB="0" anchor="ctr">
                    <a:solidFill>
                      <a:schemeClr val="tx2">
                        <a:lumMod val="20000"/>
                        <a:lumOff val="80000"/>
                      </a:schemeClr>
                    </a:solidFill>
                  </a:tcPr>
                </a:tc>
                <a:extLst>
                  <a:ext uri="{0D108BD9-81ED-4DB2-BD59-A6C34878D82A}">
                    <a16:rowId xmlns:a16="http://schemas.microsoft.com/office/drawing/2014/main" val="10001"/>
                  </a:ext>
                </a:extLst>
              </a:tr>
              <a:tr h="672157">
                <a:tc>
                  <a:txBody>
                    <a:bodyPr/>
                    <a:lstStyle/>
                    <a:p>
                      <a:pPr algn="l" fontAlgn="b"/>
                      <a:endParaRPr lang="en-GB" sz="100" b="0" i="0" u="none" strike="noStrike" dirty="0">
                        <a:solidFill>
                          <a:srgbClr val="000000"/>
                        </a:solidFill>
                        <a:effectLst/>
                        <a:latin typeface="Calibri"/>
                      </a:endParaRPr>
                    </a:p>
                  </a:txBody>
                  <a:tcPr marL="9525" marR="9525" marT="9525" marB="0" anchor="b">
                    <a:solidFill>
                      <a:schemeClr val="accent2">
                        <a:lumMod val="20000"/>
                        <a:lumOff val="80000"/>
                      </a:schemeClr>
                    </a:solidFill>
                  </a:tcPr>
                </a:tc>
                <a:extLst>
                  <a:ext uri="{0D108BD9-81ED-4DB2-BD59-A6C34878D82A}">
                    <a16:rowId xmlns:a16="http://schemas.microsoft.com/office/drawing/2014/main" val="10002"/>
                  </a:ext>
                </a:extLst>
              </a:tr>
              <a:tr h="9163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500" b="1" i="1" u="none" strike="noStrike" kern="1200" baseline="0">
                          <a:solidFill>
                            <a:prstClr val="black"/>
                          </a:solidFill>
                          <a:latin typeface="Garamond" panose="02020404030301010803" pitchFamily="18" charset="0"/>
                          <a:ea typeface="+mn-ea"/>
                          <a:cs typeface="+mn-cs"/>
                        </a:defRPr>
                      </a:pPr>
                      <a:r>
                        <a:rPr kumimoji="0" lang="en-US" sz="15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Bangladesh
0.054%</a:t>
                      </a:r>
                      <a:endParaRPr kumimoji="0" lang="en-GB" sz="15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algn="l" fontAlgn="b"/>
                      <a:endParaRPr lang="en-GB" sz="1500" b="0" i="0" u="none" strike="noStrike" dirty="0">
                        <a:solidFill>
                          <a:srgbClr val="000000"/>
                        </a:solidFill>
                        <a:effectLst/>
                        <a:latin typeface="Calibri"/>
                      </a:endParaRPr>
                    </a:p>
                  </a:txBody>
                  <a:tcPr marL="9525" marR="9525" marT="9525" marB="0" anchor="b">
                    <a:noFill/>
                  </a:tcPr>
                </a:tc>
                <a:extLst>
                  <a:ext uri="{0D108BD9-81ED-4DB2-BD59-A6C34878D82A}">
                    <a16:rowId xmlns:a16="http://schemas.microsoft.com/office/drawing/2014/main" val="10003"/>
                  </a:ext>
                </a:extLst>
              </a:tr>
            </a:tbl>
          </a:graphicData>
        </a:graphic>
      </p:graphicFrame>
      <p:graphicFrame>
        <p:nvGraphicFramePr>
          <p:cNvPr id="4" name="Chart 3"/>
          <p:cNvGraphicFramePr>
            <a:graphicFrameLocks/>
          </p:cNvGraphicFramePr>
          <p:nvPr>
            <p:extLst>
              <p:ext uri="{D42A27DB-BD31-4B8C-83A1-F6EECF244321}">
                <p14:modId xmlns:p14="http://schemas.microsoft.com/office/powerpoint/2010/main" val="2709013818"/>
              </p:ext>
            </p:extLst>
          </p:nvPr>
        </p:nvGraphicFramePr>
        <p:xfrm>
          <a:off x="2209800" y="1066800"/>
          <a:ext cx="6719888" cy="5334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6" name="TextBox 5"/>
          <p:cNvSpPr txBox="1"/>
          <p:nvPr/>
        </p:nvSpPr>
        <p:spPr>
          <a:xfrm>
            <a:off x="76200" y="953869"/>
            <a:ext cx="7315200" cy="830997"/>
          </a:xfrm>
          <a:prstGeom prst="rect">
            <a:avLst/>
          </a:prstGeom>
          <a:noFill/>
        </p:spPr>
        <p:txBody>
          <a:bodyPr wrap="square" rtlCol="0">
            <a:spAutoFit/>
          </a:bodyPr>
          <a:lstStyle/>
          <a:p>
            <a:r>
              <a:rPr lang="en-US" sz="2400" b="1" dirty="0">
                <a:solidFill>
                  <a:srgbClr val="1F497D"/>
                </a:solidFill>
              </a:rPr>
              <a:t>Step 7: Shares at the floor step</a:t>
            </a:r>
          </a:p>
          <a:p>
            <a:endParaRPr lang="en-GB" sz="2400" b="1" dirty="0">
              <a:solidFill>
                <a:srgbClr val="1F497D"/>
              </a:solidFill>
            </a:endParaRPr>
          </a:p>
        </p:txBody>
      </p:sp>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39</a:t>
            </a:fld>
            <a:endParaRPr lang="en-US" altLang="en-US">
              <a:solidFill>
                <a:srgbClr val="000000"/>
              </a:solidFill>
            </a:endParaRPr>
          </a:p>
        </p:txBody>
      </p:sp>
    </p:spTree>
    <p:extLst>
      <p:ext uri="{BB962C8B-B14F-4D97-AF65-F5344CB8AC3E}">
        <p14:creationId xmlns:p14="http://schemas.microsoft.com/office/powerpoint/2010/main" val="1162110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219200"/>
            <a:ext cx="8763000" cy="5105400"/>
          </a:xfrm>
        </p:spPr>
        <p:txBody>
          <a:bodyPr>
            <a:normAutofit/>
          </a:bodyPr>
          <a:lstStyle/>
          <a:p>
            <a:pPr>
              <a:spcAft>
                <a:spcPts val="600"/>
              </a:spcAft>
            </a:pPr>
            <a:r>
              <a:rPr lang="en-US" sz="2600" dirty="0"/>
              <a:t>The General Assembly in resolution 70/245 (establishing the 2016-2018 scale) reaffirmed that the Committee on Contributions (</a:t>
            </a:r>
            <a:r>
              <a:rPr lang="en-US" sz="2600" dirty="0" err="1"/>
              <a:t>CoC</a:t>
            </a:r>
            <a:r>
              <a:rPr lang="en-US" sz="2600" dirty="0"/>
              <a:t>) as a technical body is required to prepare the scale of assessments strictly on the basis</a:t>
            </a:r>
            <a:r>
              <a:rPr lang="en-US" sz="2600" b="1" dirty="0"/>
              <a:t> </a:t>
            </a:r>
            <a:r>
              <a:rPr lang="en-US" sz="2600" dirty="0"/>
              <a:t>of </a:t>
            </a:r>
            <a:r>
              <a:rPr lang="en-US" sz="2600" b="1" dirty="0"/>
              <a:t>reliable</a:t>
            </a:r>
            <a:r>
              <a:rPr lang="en-US" sz="2600" dirty="0"/>
              <a:t>, </a:t>
            </a:r>
            <a:r>
              <a:rPr lang="en-US" sz="2600" b="1" dirty="0"/>
              <a:t>verifiable</a:t>
            </a:r>
            <a:r>
              <a:rPr lang="en-US" sz="2600" dirty="0"/>
              <a:t> and </a:t>
            </a:r>
            <a:r>
              <a:rPr lang="en-US" sz="2600" b="1" dirty="0"/>
              <a:t>comparable data</a:t>
            </a:r>
            <a:r>
              <a:rPr lang="en-US" sz="2600" dirty="0"/>
              <a:t>.</a:t>
            </a:r>
          </a:p>
          <a:p>
            <a:pPr>
              <a:spcAft>
                <a:spcPts val="600"/>
              </a:spcAft>
            </a:pPr>
            <a:r>
              <a:rPr lang="en-US" sz="2600" dirty="0"/>
              <a:t>The </a:t>
            </a:r>
            <a:r>
              <a:rPr lang="en-US" sz="2600" dirty="0" err="1"/>
              <a:t>CoC</a:t>
            </a:r>
            <a:r>
              <a:rPr lang="en-US" sz="2600" dirty="0"/>
              <a:t> (A/70/11, para. 21) noted the tradeoffs between timeliness, reliability, verifiability and comparability of the data.</a:t>
            </a:r>
          </a:p>
          <a:p>
            <a:pPr>
              <a:spcAft>
                <a:spcPts val="600"/>
              </a:spcAft>
            </a:pPr>
            <a:r>
              <a:rPr lang="en-US" sz="2600" dirty="0"/>
              <a:t>The </a:t>
            </a:r>
            <a:r>
              <a:rPr lang="en-US" sz="2600" b="1" dirty="0"/>
              <a:t>methodology </a:t>
            </a:r>
            <a:r>
              <a:rPr lang="en-US" sz="2600" dirty="0"/>
              <a:t>presented here is based on Annex II of the </a:t>
            </a:r>
            <a:r>
              <a:rPr lang="en-US" sz="2600" b="1" dirty="0"/>
              <a:t>Report of the Committee on Contributions</a:t>
            </a:r>
            <a:r>
              <a:rPr lang="en-US" sz="2600" dirty="0"/>
              <a:t> (A/70/11) and was used for the 2016-2018 scale calculations; same methodology that was used since the 2001-2003 scale.  </a:t>
            </a:r>
          </a:p>
          <a:p>
            <a:pPr>
              <a:spcAft>
                <a:spcPts val="600"/>
              </a:spcAft>
            </a:pPr>
            <a:endParaRPr lang="en-US" sz="2600" dirty="0"/>
          </a:p>
        </p:txBody>
      </p:sp>
      <p:sp>
        <p:nvSpPr>
          <p:cNvPr id="3" name="Slide Number Placeholder 2"/>
          <p:cNvSpPr>
            <a:spLocks noGrp="1"/>
          </p:cNvSpPr>
          <p:nvPr>
            <p:ph type="sldNum" sz="quarter" idx="12"/>
          </p:nvPr>
        </p:nvSpPr>
        <p:spPr/>
        <p:txBody>
          <a:bodyPr/>
          <a:lstStyle/>
          <a:p>
            <a:fld id="{6362C644-CE77-42B8-B5CD-5CB7A7CBCD84}" type="slidenum">
              <a:rPr lang="en-GB" smtClean="0"/>
              <a:pPr/>
              <a:t>4</a:t>
            </a:fld>
            <a:endParaRPr lang="en-GB" dirty="0"/>
          </a:p>
        </p:txBody>
      </p:sp>
      <p:sp>
        <p:nvSpPr>
          <p:cNvPr id="8" name="Title 1"/>
          <p:cNvSpPr txBox="1">
            <a:spLocks/>
          </p:cNvSpPr>
          <p:nvPr/>
        </p:nvSpPr>
        <p:spPr bwMode="auto">
          <a:xfrm>
            <a:off x="1270488" y="76200"/>
            <a:ext cx="7391400" cy="64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a:solidFill>
                  <a:srgbClr val="0000FF"/>
                </a:solidFill>
                <a:latin typeface="+mj-lt"/>
                <a:ea typeface="+mj-ea"/>
                <a:cs typeface="+mj-cs"/>
              </a:defRPr>
            </a:lvl1pPr>
            <a:lvl2pPr algn="l" rtl="0" fontAlgn="base">
              <a:spcBef>
                <a:spcPct val="0"/>
              </a:spcBef>
              <a:spcAft>
                <a:spcPct val="0"/>
              </a:spcAft>
              <a:defRPr sz="3200">
                <a:solidFill>
                  <a:srgbClr val="0000FF"/>
                </a:solidFill>
                <a:latin typeface="Arial" charset="0"/>
                <a:cs typeface="Arial" charset="0"/>
              </a:defRPr>
            </a:lvl2pPr>
            <a:lvl3pPr algn="l" rtl="0" fontAlgn="base">
              <a:spcBef>
                <a:spcPct val="0"/>
              </a:spcBef>
              <a:spcAft>
                <a:spcPct val="0"/>
              </a:spcAft>
              <a:defRPr sz="3200">
                <a:solidFill>
                  <a:srgbClr val="0000FF"/>
                </a:solidFill>
                <a:latin typeface="Arial" charset="0"/>
                <a:cs typeface="Arial" charset="0"/>
              </a:defRPr>
            </a:lvl3pPr>
            <a:lvl4pPr algn="l" rtl="0" fontAlgn="base">
              <a:spcBef>
                <a:spcPct val="0"/>
              </a:spcBef>
              <a:spcAft>
                <a:spcPct val="0"/>
              </a:spcAft>
              <a:defRPr sz="3200">
                <a:solidFill>
                  <a:srgbClr val="0000FF"/>
                </a:solidFill>
                <a:latin typeface="Arial" charset="0"/>
                <a:cs typeface="Arial" charset="0"/>
              </a:defRPr>
            </a:lvl4pPr>
            <a:lvl5pPr algn="l" rtl="0" fontAlgn="base">
              <a:spcBef>
                <a:spcPct val="0"/>
              </a:spcBef>
              <a:spcAft>
                <a:spcPct val="0"/>
              </a:spcAft>
              <a:defRPr sz="3200">
                <a:solidFill>
                  <a:srgbClr val="0000FF"/>
                </a:solidFill>
                <a:latin typeface="Arial" charset="0"/>
                <a:cs typeface="Arial" charset="0"/>
              </a:defRPr>
            </a:lvl5pPr>
            <a:lvl6pPr marL="457200" algn="l" rtl="0" fontAlgn="base">
              <a:spcBef>
                <a:spcPct val="0"/>
              </a:spcBef>
              <a:spcAft>
                <a:spcPct val="0"/>
              </a:spcAft>
              <a:defRPr sz="3200">
                <a:solidFill>
                  <a:srgbClr val="0000FF"/>
                </a:solidFill>
                <a:latin typeface="Arial" charset="0"/>
                <a:cs typeface="Arial" charset="0"/>
              </a:defRPr>
            </a:lvl6pPr>
            <a:lvl7pPr marL="914400" algn="l" rtl="0" fontAlgn="base">
              <a:spcBef>
                <a:spcPct val="0"/>
              </a:spcBef>
              <a:spcAft>
                <a:spcPct val="0"/>
              </a:spcAft>
              <a:defRPr sz="3200">
                <a:solidFill>
                  <a:srgbClr val="0000FF"/>
                </a:solidFill>
                <a:latin typeface="Arial" charset="0"/>
                <a:cs typeface="Arial" charset="0"/>
              </a:defRPr>
            </a:lvl7pPr>
            <a:lvl8pPr marL="1371600" algn="l" rtl="0" fontAlgn="base">
              <a:spcBef>
                <a:spcPct val="0"/>
              </a:spcBef>
              <a:spcAft>
                <a:spcPct val="0"/>
              </a:spcAft>
              <a:defRPr sz="3200">
                <a:solidFill>
                  <a:srgbClr val="0000FF"/>
                </a:solidFill>
                <a:latin typeface="Arial" charset="0"/>
                <a:cs typeface="Arial" charset="0"/>
              </a:defRPr>
            </a:lvl8pPr>
            <a:lvl9pPr marL="1828800" algn="l" rtl="0" fontAlgn="base">
              <a:spcBef>
                <a:spcPct val="0"/>
              </a:spcBef>
              <a:spcAft>
                <a:spcPct val="0"/>
              </a:spcAft>
              <a:defRPr sz="3200">
                <a:solidFill>
                  <a:srgbClr val="0000FF"/>
                </a:solidFill>
                <a:latin typeface="Arial" charset="0"/>
                <a:cs typeface="Arial" charset="0"/>
              </a:defRPr>
            </a:lvl9pPr>
          </a:lstStyle>
          <a:p>
            <a:r>
              <a:rPr lang="en-US" sz="2800" b="1" kern="0" dirty="0">
                <a:solidFill>
                  <a:schemeClr val="bg1"/>
                </a:solidFill>
              </a:rPr>
              <a:t>Introduction</a:t>
            </a:r>
            <a:endParaRPr lang="en-GB" sz="2800" b="1" kern="0" dirty="0">
              <a:solidFill>
                <a:schemeClr val="bg1"/>
              </a:solidFill>
            </a:endParaRPr>
          </a:p>
        </p:txBody>
      </p:sp>
    </p:spTree>
    <p:extLst>
      <p:ext uri="{BB962C8B-B14F-4D97-AF65-F5344CB8AC3E}">
        <p14:creationId xmlns:p14="http://schemas.microsoft.com/office/powerpoint/2010/main" val="36122723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962025" y="6528195"/>
            <a:ext cx="8153400" cy="338554"/>
          </a:xfrm>
          <a:prstGeom prst="rect">
            <a:avLst/>
          </a:prstGeom>
          <a:noFill/>
        </p:spPr>
        <p:txBody>
          <a:bodyPr wrap="square" rtlCol="0">
            <a:spAutoFit/>
          </a:bodyPr>
          <a:lstStyle/>
          <a:p>
            <a:pPr algn="r"/>
            <a:r>
              <a:rPr lang="en-US" sz="1600" i="1" dirty="0">
                <a:solidFill>
                  <a:prstClr val="black"/>
                </a:solidFill>
              </a:rPr>
              <a:t>The </a:t>
            </a:r>
            <a:r>
              <a:rPr lang="en-US" sz="1600" b="1" i="1" dirty="0">
                <a:solidFill>
                  <a:prstClr val="black"/>
                </a:solidFill>
              </a:rPr>
              <a:t>ceiling Member State</a:t>
            </a:r>
            <a:r>
              <a:rPr lang="en-US" sz="1600" i="1" dirty="0">
                <a:solidFill>
                  <a:prstClr val="black"/>
                </a:solidFill>
              </a:rPr>
              <a:t>, and the </a:t>
            </a:r>
            <a:r>
              <a:rPr lang="en-US" sz="1600" b="1" i="1" dirty="0">
                <a:solidFill>
                  <a:prstClr val="black"/>
                </a:solidFill>
              </a:rPr>
              <a:t>floor Member States</a:t>
            </a:r>
            <a:r>
              <a:rPr lang="en-US" sz="1600" i="1" dirty="0">
                <a:solidFill>
                  <a:prstClr val="black"/>
                </a:solidFill>
              </a:rPr>
              <a:t> do not take part in this step of the methodology </a:t>
            </a:r>
            <a:endParaRPr lang="en-GB" sz="1600" i="1" dirty="0">
              <a:solidFill>
                <a:prstClr val="black"/>
              </a:solidFill>
            </a:endParaRPr>
          </a:p>
        </p:txBody>
      </p:sp>
      <p:graphicFrame>
        <p:nvGraphicFramePr>
          <p:cNvPr id="13" name="Chart 12"/>
          <p:cNvGraphicFramePr>
            <a:graphicFrameLocks/>
          </p:cNvGraphicFramePr>
          <p:nvPr>
            <p:extLst>
              <p:ext uri="{D42A27DB-BD31-4B8C-83A1-F6EECF244321}">
                <p14:modId xmlns:p14="http://schemas.microsoft.com/office/powerpoint/2010/main" val="719839088"/>
              </p:ext>
            </p:extLst>
          </p:nvPr>
        </p:nvGraphicFramePr>
        <p:xfrm>
          <a:off x="228600" y="1447800"/>
          <a:ext cx="2973146" cy="490374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7" name="TextBox 6"/>
          <p:cNvSpPr txBox="1"/>
          <p:nvPr/>
        </p:nvSpPr>
        <p:spPr>
          <a:xfrm>
            <a:off x="76200" y="1002178"/>
            <a:ext cx="7315200" cy="830997"/>
          </a:xfrm>
          <a:prstGeom prst="rect">
            <a:avLst/>
          </a:prstGeom>
          <a:noFill/>
        </p:spPr>
        <p:txBody>
          <a:bodyPr wrap="square" rtlCol="0">
            <a:spAutoFit/>
          </a:bodyPr>
          <a:lstStyle/>
          <a:p>
            <a:r>
              <a:rPr lang="en-US" sz="2400" b="1" dirty="0">
                <a:solidFill>
                  <a:srgbClr val="1F497D"/>
                </a:solidFill>
              </a:rPr>
              <a:t>Step 8: LDC ceiling</a:t>
            </a:r>
          </a:p>
          <a:p>
            <a:endParaRPr lang="en-GB" sz="2400" b="1" dirty="0">
              <a:solidFill>
                <a:srgbClr val="1F497D"/>
              </a:solidFill>
            </a:endParaRPr>
          </a:p>
        </p:txBody>
      </p:sp>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40</a:t>
            </a:fld>
            <a:endParaRPr lang="en-US" altLang="en-US">
              <a:solidFill>
                <a:srgbClr val="000000"/>
              </a:solidFill>
            </a:endParaRPr>
          </a:p>
        </p:txBody>
      </p:sp>
      <p:graphicFrame>
        <p:nvGraphicFramePr>
          <p:cNvPr id="9" name="Chart 8"/>
          <p:cNvGraphicFramePr>
            <a:graphicFrameLocks/>
          </p:cNvGraphicFramePr>
          <p:nvPr>
            <p:extLst>
              <p:ext uri="{D42A27DB-BD31-4B8C-83A1-F6EECF244321}">
                <p14:modId xmlns:p14="http://schemas.microsoft.com/office/powerpoint/2010/main" val="2285380550"/>
              </p:ext>
            </p:extLst>
          </p:nvPr>
        </p:nvGraphicFramePr>
        <p:xfrm>
          <a:off x="5411525" y="1524000"/>
          <a:ext cx="3717235" cy="4949687"/>
        </p:xfrm>
        <a:graphic>
          <a:graphicData uri="http://schemas.openxmlformats.org/drawingml/2006/chart">
            <c:chart xmlns:c="http://schemas.openxmlformats.org/drawingml/2006/chart" xmlns:r="http://schemas.openxmlformats.org/officeDocument/2006/relationships" r:id="rId4"/>
          </a:graphicData>
        </a:graphic>
      </p:graphicFrame>
      <p:grpSp>
        <p:nvGrpSpPr>
          <p:cNvPr id="5" name="Group 4">
            <a:extLst>
              <a:ext uri="{FF2B5EF4-FFF2-40B4-BE49-F238E27FC236}">
                <a16:creationId xmlns:a16="http://schemas.microsoft.com/office/drawing/2014/main" id="{F4E4BD81-76BE-4C76-8697-1CEF5493C4B5}"/>
              </a:ext>
            </a:extLst>
          </p:cNvPr>
          <p:cNvGrpSpPr/>
          <p:nvPr/>
        </p:nvGrpSpPr>
        <p:grpSpPr>
          <a:xfrm>
            <a:off x="2590800" y="1447800"/>
            <a:ext cx="3527219" cy="4724400"/>
            <a:chOff x="2590800" y="1447800"/>
            <a:chExt cx="3527219" cy="4724400"/>
          </a:xfrm>
        </p:grpSpPr>
        <p:graphicFrame>
          <p:nvGraphicFramePr>
            <p:cNvPr id="15" name="Chart 14"/>
            <p:cNvGraphicFramePr>
              <a:graphicFrameLocks/>
            </p:cNvGraphicFramePr>
            <p:nvPr>
              <p:extLst>
                <p:ext uri="{D42A27DB-BD31-4B8C-83A1-F6EECF244321}">
                  <p14:modId xmlns:p14="http://schemas.microsoft.com/office/powerpoint/2010/main" val="3537914125"/>
                </p:ext>
              </p:extLst>
            </p:nvPr>
          </p:nvGraphicFramePr>
          <p:xfrm>
            <a:off x="2590800" y="1447800"/>
            <a:ext cx="3527219" cy="4724400"/>
          </p:xfrm>
          <a:graphic>
            <a:graphicData uri="http://schemas.openxmlformats.org/drawingml/2006/chart">
              <c:chart xmlns:c="http://schemas.openxmlformats.org/drawingml/2006/chart" xmlns:r="http://schemas.openxmlformats.org/officeDocument/2006/relationships" r:id="rId5"/>
            </a:graphicData>
          </a:graphic>
        </p:graphicFrame>
        <p:cxnSp>
          <p:nvCxnSpPr>
            <p:cNvPr id="4" name="Straight Arrow Connector 3">
              <a:extLst>
                <a:ext uri="{FF2B5EF4-FFF2-40B4-BE49-F238E27FC236}">
                  <a16:creationId xmlns:a16="http://schemas.microsoft.com/office/drawing/2014/main" id="{F9B1EC58-13E4-423C-BC76-94E8BC62FD44}"/>
                </a:ext>
              </a:extLst>
            </p:cNvPr>
            <p:cNvCxnSpPr/>
            <p:nvPr/>
          </p:nvCxnSpPr>
          <p:spPr bwMode="auto">
            <a:xfrm>
              <a:off x="4267200" y="3124200"/>
              <a:ext cx="228600" cy="76200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2475520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Graphic spid="13" grpId="0">
        <p:bldAsOne/>
      </p:bldGraphic>
      <p:bldP spid="6" grpId="0"/>
      <p:bldGraphic spid="9" grpId="0">
        <p:bldAsOne/>
      </p:bldGraphic>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25037396"/>
              </p:ext>
            </p:extLst>
          </p:nvPr>
        </p:nvGraphicFramePr>
        <p:xfrm>
          <a:off x="457200" y="838200"/>
          <a:ext cx="1447800" cy="5394960"/>
        </p:xfrm>
        <a:graphic>
          <a:graphicData uri="http://schemas.openxmlformats.org/drawingml/2006/table">
            <a:tbl>
              <a:tblPr>
                <a:tableStyleId>{5C22544A-7EE6-4342-B048-85BDC9FD1C3A}</a:tableStyleId>
              </a:tblPr>
              <a:tblGrid>
                <a:gridCol w="1447800">
                  <a:extLst>
                    <a:ext uri="{9D8B030D-6E8A-4147-A177-3AD203B41FA5}">
                      <a16:colId xmlns:a16="http://schemas.microsoft.com/office/drawing/2014/main" val="20000"/>
                    </a:ext>
                  </a:extLst>
                </a:gridCol>
              </a:tblGrid>
              <a:tr h="16764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500" b="1" i="1" dirty="0">
                          <a:solidFill>
                            <a:schemeClr val="tx1"/>
                          </a:solidFill>
                          <a:latin typeface="Garamond" panose="02020404030301010803" pitchFamily="18" charset="0"/>
                        </a:rPr>
                        <a:t>Shares at the floor step</a:t>
                      </a:r>
                      <a:endParaRPr lang="en-GB" sz="1500" b="1" i="1" dirty="0">
                        <a:solidFill>
                          <a:schemeClr val="tx1"/>
                        </a:solidFill>
                        <a:latin typeface="Garamond" panose="02020404030301010803" pitchFamily="18" charset="0"/>
                      </a:endParaRPr>
                    </a:p>
                    <a:p>
                      <a:pPr algn="l" fontAlgn="b"/>
                      <a:endParaRPr lang="en-GB" sz="1500" b="0" i="0" u="none" strike="noStrike" dirty="0">
                        <a:solidFill>
                          <a:srgbClr val="000000"/>
                        </a:solidFill>
                        <a:effectLst/>
                        <a:latin typeface="Calibri"/>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09800">
                <a:tc>
                  <a:txBody>
                    <a:bodyPr/>
                    <a:lstStyle/>
                    <a:p>
                      <a:pPr algn="ctr"/>
                      <a:r>
                        <a:rPr lang="en-US" sz="1500" b="1" i="1" dirty="0">
                          <a:solidFill>
                            <a:schemeClr val="tx1"/>
                          </a:solidFill>
                          <a:latin typeface="Garamond" panose="02020404030301010803" pitchFamily="18" charset="0"/>
                        </a:rPr>
                        <a:t> Australia</a:t>
                      </a:r>
                    </a:p>
                    <a:p>
                      <a:pPr algn="ctr"/>
                      <a:r>
                        <a:rPr lang="en-US" sz="1500" b="1" i="1" dirty="0">
                          <a:solidFill>
                            <a:schemeClr val="tx1"/>
                          </a:solidFill>
                          <a:latin typeface="Garamond" panose="02020404030301010803" pitchFamily="18" charset="0"/>
                        </a:rPr>
                        <a:t>2.217%</a:t>
                      </a:r>
                      <a:endParaRPr lang="en-GB" sz="1500" b="1" i="1" dirty="0">
                        <a:solidFill>
                          <a:schemeClr val="tx1"/>
                        </a:solidFill>
                        <a:latin typeface="Garamond" panose="02020404030301010803" pitchFamily="18" charset="0"/>
                      </a:endParaRPr>
                    </a:p>
                    <a:p>
                      <a:pPr algn="l" fontAlgn="b"/>
                      <a:endParaRPr lang="en-GB" sz="1500" b="0" i="0" u="none" strike="noStrike" dirty="0">
                        <a:solidFill>
                          <a:srgbClr val="000000"/>
                        </a:solidFill>
                        <a:effectLst/>
                        <a:latin typeface="Calibri"/>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extLst>
                  <a:ext uri="{0D108BD9-81ED-4DB2-BD59-A6C34878D82A}">
                    <a16:rowId xmlns:a16="http://schemas.microsoft.com/office/drawing/2014/main" val="10001"/>
                  </a:ext>
                </a:extLst>
              </a:tr>
              <a:tr h="685800">
                <a:tc>
                  <a:txBody>
                    <a:bodyPr/>
                    <a:lstStyle/>
                    <a:p>
                      <a:pPr algn="l" fontAlgn="b"/>
                      <a:endParaRPr lang="en-GB" sz="100" b="0" i="0" u="none" strike="noStrike" dirty="0">
                        <a:solidFill>
                          <a:srgbClr val="000000"/>
                        </a:solidFill>
                        <a:effectLst/>
                        <a:latin typeface="Calibri"/>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0002"/>
                  </a:ext>
                </a:extLst>
              </a:tr>
              <a:tr h="8229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500" b="1" i="1" u="none" strike="noStrike" kern="1200" baseline="0">
                          <a:solidFill>
                            <a:prstClr val="black"/>
                          </a:solidFill>
                          <a:latin typeface="Garamond" panose="02020404030301010803" pitchFamily="18" charset="0"/>
                          <a:ea typeface="+mn-ea"/>
                          <a:cs typeface="+mn-cs"/>
                        </a:defRPr>
                      </a:pPr>
                      <a:r>
                        <a:rPr kumimoji="0" lang="en-US" sz="15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Bangladesh
0.054%</a:t>
                      </a:r>
                      <a:endParaRPr kumimoji="0" lang="en-GB" sz="15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algn="l" fontAlgn="b"/>
                      <a:endParaRPr lang="en-GB" sz="1500" b="0" i="0" u="none" strike="noStrike" dirty="0">
                        <a:solidFill>
                          <a:srgbClr val="000000"/>
                        </a:solidFill>
                        <a:effectLst/>
                        <a:latin typeface="Calibri"/>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graphicFrame>
        <p:nvGraphicFramePr>
          <p:cNvPr id="8" name="Chart 7"/>
          <p:cNvGraphicFramePr>
            <a:graphicFrameLocks/>
          </p:cNvGraphicFramePr>
          <p:nvPr>
            <p:extLst>
              <p:ext uri="{D42A27DB-BD31-4B8C-83A1-F6EECF244321}">
                <p14:modId xmlns:p14="http://schemas.microsoft.com/office/powerpoint/2010/main" val="1898839942"/>
              </p:ext>
            </p:extLst>
          </p:nvPr>
        </p:nvGraphicFramePr>
        <p:xfrm>
          <a:off x="2286001" y="1297634"/>
          <a:ext cx="6705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pic>
        <p:nvPicPr>
          <p:cNvPr id="6" name="Picture 3" descr="C:\Users\shaswat.sapkota\AppData\Local\Microsoft\Windows\Temporary Internet Files\Content.IE5\UTU0W1FV\1024px-Simple_Globe.svg[1].png"/>
          <p:cNvPicPr>
            <a:picLocks noChangeAspect="1" noChangeArrowheads="1"/>
          </p:cNvPicPr>
          <p:nvPr/>
        </p:nvPicPr>
        <p:blipFill>
          <a:blip r:embed="rId4"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895600" y="2514600"/>
            <a:ext cx="2971800" cy="29718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76200" y="1002178"/>
            <a:ext cx="7315200" cy="830997"/>
          </a:xfrm>
          <a:prstGeom prst="rect">
            <a:avLst/>
          </a:prstGeom>
          <a:solidFill>
            <a:schemeClr val="bg1"/>
          </a:solidFill>
        </p:spPr>
        <p:txBody>
          <a:bodyPr wrap="square" rtlCol="0">
            <a:spAutoFit/>
          </a:bodyPr>
          <a:lstStyle/>
          <a:p>
            <a:r>
              <a:rPr lang="en-US" sz="2400" b="1" dirty="0">
                <a:solidFill>
                  <a:srgbClr val="1F497D"/>
                </a:solidFill>
              </a:rPr>
              <a:t>Step 8: Shares at the LDC ceiling</a:t>
            </a:r>
          </a:p>
          <a:p>
            <a:endParaRPr lang="en-GB" sz="2400" b="1" dirty="0">
              <a:solidFill>
                <a:srgbClr val="1F497D"/>
              </a:solidFill>
            </a:endParaRPr>
          </a:p>
        </p:txBody>
      </p:sp>
      <p:sp>
        <p:nvSpPr>
          <p:cNvPr id="2" name="TextBox 1"/>
          <p:cNvSpPr txBox="1"/>
          <p:nvPr/>
        </p:nvSpPr>
        <p:spPr>
          <a:xfrm>
            <a:off x="2914650" y="1837520"/>
            <a:ext cx="4114800" cy="338554"/>
          </a:xfrm>
          <a:prstGeom prst="rect">
            <a:avLst/>
          </a:prstGeom>
          <a:noFill/>
        </p:spPr>
        <p:txBody>
          <a:bodyPr wrap="square" rtlCol="0">
            <a:spAutoFit/>
          </a:bodyPr>
          <a:lstStyle/>
          <a:p>
            <a:r>
              <a:rPr lang="en-US" sz="1600" b="1" i="1" dirty="0">
                <a:solidFill>
                  <a:prstClr val="black"/>
                </a:solidFill>
              </a:rPr>
              <a:t>Shares after the LDC ceiling application </a:t>
            </a:r>
            <a:endParaRPr lang="en-GB" sz="1600" b="1" i="1" dirty="0">
              <a:solidFill>
                <a:prstClr val="black"/>
              </a:solidFill>
            </a:endParaRPr>
          </a:p>
        </p:txBody>
      </p:sp>
      <p:sp>
        <p:nvSpPr>
          <p:cNvPr id="3" name="Slide Number Placeholder 2"/>
          <p:cNvSpPr>
            <a:spLocks noGrp="1"/>
          </p:cNvSpPr>
          <p:nvPr>
            <p:ph type="sldNum" sz="quarter" idx="12"/>
          </p:nvPr>
        </p:nvSpPr>
        <p:spPr/>
        <p:txBody>
          <a:bodyPr/>
          <a:lstStyle/>
          <a:p>
            <a:fld id="{BBF0C5D6-9FD2-4AEC-B9D6-1FC8AE12F85C}" type="slidenum">
              <a:rPr lang="en-US" altLang="en-US" smtClean="0">
                <a:solidFill>
                  <a:srgbClr val="000000"/>
                </a:solidFill>
              </a:rPr>
              <a:pPr/>
              <a:t>41</a:t>
            </a:fld>
            <a:endParaRPr lang="en-US" altLang="en-US">
              <a:solidFill>
                <a:srgbClr val="000000"/>
              </a:solidFill>
            </a:endParaRPr>
          </a:p>
        </p:txBody>
      </p:sp>
    </p:spTree>
    <p:extLst>
      <p:ext uri="{BB962C8B-B14F-4D97-AF65-F5344CB8AC3E}">
        <p14:creationId xmlns:p14="http://schemas.microsoft.com/office/powerpoint/2010/main" val="285014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hart 17"/>
          <p:cNvGraphicFramePr>
            <a:graphicFrameLocks/>
          </p:cNvGraphicFramePr>
          <p:nvPr>
            <p:extLst>
              <p:ext uri="{D42A27DB-BD31-4B8C-83A1-F6EECF244321}">
                <p14:modId xmlns:p14="http://schemas.microsoft.com/office/powerpoint/2010/main" val="451708190"/>
              </p:ext>
            </p:extLst>
          </p:nvPr>
        </p:nvGraphicFramePr>
        <p:xfrm>
          <a:off x="5867400" y="925678"/>
          <a:ext cx="3276600" cy="5960121"/>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381000" y="6528195"/>
            <a:ext cx="8734425" cy="338554"/>
          </a:xfrm>
          <a:prstGeom prst="rect">
            <a:avLst/>
          </a:prstGeom>
          <a:noFill/>
        </p:spPr>
        <p:txBody>
          <a:bodyPr wrap="square" rtlCol="0">
            <a:spAutoFit/>
          </a:bodyPr>
          <a:lstStyle/>
          <a:p>
            <a:pPr algn="r"/>
            <a:r>
              <a:rPr lang="en-US" sz="1600" i="1" dirty="0">
                <a:solidFill>
                  <a:prstClr val="black"/>
                </a:solidFill>
              </a:rPr>
              <a:t>The </a:t>
            </a:r>
            <a:r>
              <a:rPr lang="en-US" sz="1600" b="1" i="1" dirty="0">
                <a:solidFill>
                  <a:prstClr val="black"/>
                </a:solidFill>
              </a:rPr>
              <a:t>floor Member States </a:t>
            </a:r>
            <a:r>
              <a:rPr lang="en-US" sz="1600" i="1" dirty="0">
                <a:solidFill>
                  <a:prstClr val="black"/>
                </a:solidFill>
              </a:rPr>
              <a:t>and the </a:t>
            </a:r>
            <a:r>
              <a:rPr lang="en-US" sz="1600" b="1" i="1" dirty="0">
                <a:solidFill>
                  <a:prstClr val="black"/>
                </a:solidFill>
              </a:rPr>
              <a:t>LDC ceiling Member States </a:t>
            </a:r>
            <a:r>
              <a:rPr lang="en-US" sz="1600" i="1" dirty="0">
                <a:solidFill>
                  <a:prstClr val="black"/>
                </a:solidFill>
              </a:rPr>
              <a:t>do not take part in this step of the methodology </a:t>
            </a:r>
            <a:endParaRPr lang="en-GB" sz="1600" i="1" dirty="0">
              <a:solidFill>
                <a:prstClr val="black"/>
              </a:solidFill>
            </a:endParaRPr>
          </a:p>
        </p:txBody>
      </p:sp>
      <p:sp>
        <p:nvSpPr>
          <p:cNvPr id="9" name="TextBox 8"/>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10" name="TextBox 9"/>
          <p:cNvSpPr txBox="1"/>
          <p:nvPr/>
        </p:nvSpPr>
        <p:spPr>
          <a:xfrm>
            <a:off x="0" y="1030069"/>
            <a:ext cx="7315200" cy="830997"/>
          </a:xfrm>
          <a:prstGeom prst="rect">
            <a:avLst/>
          </a:prstGeom>
          <a:noFill/>
        </p:spPr>
        <p:txBody>
          <a:bodyPr wrap="square" rtlCol="0">
            <a:spAutoFit/>
          </a:bodyPr>
          <a:lstStyle/>
          <a:p>
            <a:r>
              <a:rPr lang="en-US" sz="2400" b="1" dirty="0">
                <a:solidFill>
                  <a:srgbClr val="1F497D"/>
                </a:solidFill>
              </a:rPr>
              <a:t>Step 8: Maximum ceiling step</a:t>
            </a:r>
          </a:p>
          <a:p>
            <a:endParaRPr lang="en-GB" sz="2400" b="1" dirty="0">
              <a:solidFill>
                <a:srgbClr val="1F497D"/>
              </a:solidFill>
            </a:endParaRPr>
          </a:p>
        </p:txBody>
      </p:sp>
      <p:graphicFrame>
        <p:nvGraphicFramePr>
          <p:cNvPr id="17" name="Chart 16"/>
          <p:cNvGraphicFramePr>
            <a:graphicFrameLocks/>
          </p:cNvGraphicFramePr>
          <p:nvPr>
            <p:extLst>
              <p:ext uri="{D42A27DB-BD31-4B8C-83A1-F6EECF244321}">
                <p14:modId xmlns:p14="http://schemas.microsoft.com/office/powerpoint/2010/main" val="2176059083"/>
              </p:ext>
            </p:extLst>
          </p:nvPr>
        </p:nvGraphicFramePr>
        <p:xfrm>
          <a:off x="-38100" y="1524000"/>
          <a:ext cx="3481388" cy="5741194"/>
        </p:xfrm>
        <a:graphic>
          <a:graphicData uri="http://schemas.openxmlformats.org/drawingml/2006/chart">
            <c:chart xmlns:c="http://schemas.openxmlformats.org/drawingml/2006/chart" xmlns:r="http://schemas.openxmlformats.org/officeDocument/2006/relationships" r:id="rId4"/>
          </a:graphicData>
        </a:graphic>
      </p:graphicFrame>
      <p:grpSp>
        <p:nvGrpSpPr>
          <p:cNvPr id="4" name="Group 3">
            <a:extLst>
              <a:ext uri="{FF2B5EF4-FFF2-40B4-BE49-F238E27FC236}">
                <a16:creationId xmlns:a16="http://schemas.microsoft.com/office/drawing/2014/main" id="{6612F9E8-EE1F-45FE-AA67-6D8924C883F5}"/>
              </a:ext>
            </a:extLst>
          </p:cNvPr>
          <p:cNvGrpSpPr/>
          <p:nvPr/>
        </p:nvGrpSpPr>
        <p:grpSpPr>
          <a:xfrm>
            <a:off x="3124200" y="1445567"/>
            <a:ext cx="3038475" cy="5753099"/>
            <a:chOff x="3124200" y="1445567"/>
            <a:chExt cx="3038475" cy="5753099"/>
          </a:xfrm>
        </p:grpSpPr>
        <p:graphicFrame>
          <p:nvGraphicFramePr>
            <p:cNvPr id="16" name="Chart 15"/>
            <p:cNvGraphicFramePr>
              <a:graphicFrameLocks/>
            </p:cNvGraphicFramePr>
            <p:nvPr>
              <p:extLst>
                <p:ext uri="{D42A27DB-BD31-4B8C-83A1-F6EECF244321}">
                  <p14:modId xmlns:p14="http://schemas.microsoft.com/office/powerpoint/2010/main" val="1974444376"/>
                </p:ext>
              </p:extLst>
            </p:nvPr>
          </p:nvGraphicFramePr>
          <p:xfrm>
            <a:off x="3124200" y="1445567"/>
            <a:ext cx="3038475" cy="5753099"/>
          </p:xfrm>
          <a:graphic>
            <a:graphicData uri="http://schemas.openxmlformats.org/drawingml/2006/chart">
              <c:chart xmlns:c="http://schemas.openxmlformats.org/drawingml/2006/chart" xmlns:r="http://schemas.openxmlformats.org/officeDocument/2006/relationships" r:id="rId5"/>
            </a:graphicData>
          </a:graphic>
        </p:graphicFrame>
        <p:cxnSp>
          <p:nvCxnSpPr>
            <p:cNvPr id="3" name="Straight Arrow Connector 2">
              <a:extLst>
                <a:ext uri="{FF2B5EF4-FFF2-40B4-BE49-F238E27FC236}">
                  <a16:creationId xmlns:a16="http://schemas.microsoft.com/office/drawing/2014/main" id="{4569F519-AA00-4D90-B7EE-881196B208D4}"/>
                </a:ext>
              </a:extLst>
            </p:cNvPr>
            <p:cNvCxnSpPr/>
            <p:nvPr/>
          </p:nvCxnSpPr>
          <p:spPr bwMode="auto">
            <a:xfrm>
              <a:off x="4572000" y="3124200"/>
              <a:ext cx="76200" cy="114300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269384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8" grpId="0">
        <p:bldAsOne/>
      </p:bldGraphic>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3742644"/>
              </p:ext>
            </p:extLst>
          </p:nvPr>
        </p:nvGraphicFramePr>
        <p:xfrm>
          <a:off x="457200" y="1817124"/>
          <a:ext cx="1219200" cy="4671551"/>
        </p:xfrm>
        <a:graphic>
          <a:graphicData uri="http://schemas.openxmlformats.org/drawingml/2006/table">
            <a:tbl>
              <a:tblPr>
                <a:tableStyleId>{5C22544A-7EE6-4342-B048-85BDC9FD1C3A}</a:tableStyleId>
              </a:tblPr>
              <a:tblGrid>
                <a:gridCol w="1219200">
                  <a:extLst>
                    <a:ext uri="{9D8B030D-6E8A-4147-A177-3AD203B41FA5}">
                      <a16:colId xmlns:a16="http://schemas.microsoft.com/office/drawing/2014/main" val="20000"/>
                    </a:ext>
                  </a:extLst>
                </a:gridCol>
              </a:tblGrid>
              <a:tr h="12954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500" b="1" i="1" dirty="0">
                          <a:solidFill>
                            <a:schemeClr val="tx1"/>
                          </a:solidFill>
                          <a:latin typeface="Garamond" panose="02020404030301010803" pitchFamily="18" charset="0"/>
                        </a:rPr>
                        <a:t>Shares at the LDC ceiling step</a:t>
                      </a:r>
                      <a:endParaRPr lang="en-GB" sz="1500" b="1" i="1" dirty="0">
                        <a:solidFill>
                          <a:schemeClr val="tx1"/>
                        </a:solidFill>
                        <a:latin typeface="Garamond" panose="02020404030301010803" pitchFamily="18" charset="0"/>
                      </a:endParaRPr>
                    </a:p>
                    <a:p>
                      <a:pPr algn="l" fontAlgn="b"/>
                      <a:endParaRPr lang="en-GB" sz="1500" b="0" i="0" u="none" strike="noStrike" dirty="0">
                        <a:solidFill>
                          <a:srgbClr val="000000"/>
                        </a:solidFill>
                        <a:effectLst/>
                        <a:latin typeface="Calibri"/>
                      </a:endParaRPr>
                    </a:p>
                  </a:txBody>
                  <a:tcPr marL="9525" marR="9525" marT="9525" marB="0" anchor="b">
                    <a:solidFill>
                      <a:schemeClr val="bg1"/>
                    </a:solidFill>
                  </a:tcPr>
                </a:tc>
                <a:extLst>
                  <a:ext uri="{0D108BD9-81ED-4DB2-BD59-A6C34878D82A}">
                    <a16:rowId xmlns:a16="http://schemas.microsoft.com/office/drawing/2014/main" val="10000"/>
                  </a:ext>
                </a:extLst>
              </a:tr>
              <a:tr h="2140974">
                <a:tc>
                  <a:txBody>
                    <a:bodyPr/>
                    <a:lstStyle/>
                    <a:p>
                      <a:pPr algn="ctr"/>
                      <a:r>
                        <a:rPr lang="en-US" sz="1500" b="1" i="1" dirty="0">
                          <a:solidFill>
                            <a:schemeClr val="tx1"/>
                          </a:solidFill>
                          <a:latin typeface="Garamond" panose="02020404030301010803" pitchFamily="18" charset="0"/>
                        </a:rPr>
                        <a:t> Australia</a:t>
                      </a:r>
                    </a:p>
                    <a:p>
                      <a:pPr algn="ctr"/>
                      <a:r>
                        <a:rPr lang="en-US" sz="1500" b="1" i="1" dirty="0">
                          <a:solidFill>
                            <a:schemeClr val="tx1"/>
                          </a:solidFill>
                          <a:latin typeface="Garamond" panose="02020404030301010803" pitchFamily="18" charset="0"/>
                        </a:rPr>
                        <a:t>2.221%</a:t>
                      </a:r>
                      <a:endParaRPr lang="en-GB" sz="1500" b="1" i="1" dirty="0">
                        <a:solidFill>
                          <a:schemeClr val="tx1"/>
                        </a:solidFill>
                        <a:latin typeface="Garamond" panose="02020404030301010803" pitchFamily="18" charset="0"/>
                      </a:endParaRPr>
                    </a:p>
                    <a:p>
                      <a:pPr algn="l" fontAlgn="b"/>
                      <a:endParaRPr lang="en-US" sz="1500" b="0" i="0" u="none" strike="noStrike" dirty="0">
                        <a:solidFill>
                          <a:srgbClr val="000000"/>
                        </a:solidFill>
                        <a:effectLst/>
                        <a:latin typeface="Calibri"/>
                      </a:endParaRPr>
                    </a:p>
                    <a:p>
                      <a:pPr algn="l" fontAlgn="b"/>
                      <a:endParaRPr lang="en-US" sz="1500" b="0" i="0" u="none" strike="noStrike" dirty="0">
                        <a:solidFill>
                          <a:srgbClr val="000000"/>
                        </a:solidFill>
                        <a:effectLst/>
                        <a:latin typeface="Calibri"/>
                      </a:endParaRPr>
                    </a:p>
                    <a:p>
                      <a:pPr algn="l" fontAlgn="b"/>
                      <a:endParaRPr lang="en-US" sz="1500" b="0" i="0" u="none" strike="noStrike" dirty="0">
                        <a:solidFill>
                          <a:srgbClr val="000000"/>
                        </a:solidFill>
                        <a:effectLst/>
                        <a:latin typeface="Calibri"/>
                      </a:endParaRPr>
                    </a:p>
                    <a:p>
                      <a:pPr algn="l" fontAlgn="b"/>
                      <a:endParaRPr lang="en-GB" sz="1500" b="0" i="0" u="none" strike="noStrike" dirty="0">
                        <a:solidFill>
                          <a:srgbClr val="000000"/>
                        </a:solidFill>
                        <a:effectLst/>
                        <a:latin typeface="Calibri"/>
                      </a:endParaRPr>
                    </a:p>
                  </a:txBody>
                  <a:tcPr marL="9525" marR="9525" marT="9525" marB="0" anchor="ctr">
                    <a:solidFill>
                      <a:schemeClr val="tx2">
                        <a:lumMod val="20000"/>
                        <a:lumOff val="80000"/>
                      </a:schemeClr>
                    </a:solidFill>
                  </a:tcPr>
                </a:tc>
                <a:extLst>
                  <a:ext uri="{0D108BD9-81ED-4DB2-BD59-A6C34878D82A}">
                    <a16:rowId xmlns:a16="http://schemas.microsoft.com/office/drawing/2014/main" val="10001"/>
                  </a:ext>
                </a:extLst>
              </a:tr>
              <a:tr h="247035">
                <a:tc>
                  <a:txBody>
                    <a:bodyPr/>
                    <a:lstStyle/>
                    <a:p>
                      <a:pPr algn="l" fontAlgn="b"/>
                      <a:endParaRPr lang="en-GB" sz="100" b="0" i="0" u="none" strike="noStrike" dirty="0">
                        <a:solidFill>
                          <a:srgbClr val="000000"/>
                        </a:solidFill>
                        <a:effectLst/>
                        <a:latin typeface="Calibri"/>
                      </a:endParaRPr>
                    </a:p>
                  </a:txBody>
                  <a:tcPr marL="9525" marR="9525" marT="9525" marB="0" anchor="b">
                    <a:solidFill>
                      <a:schemeClr val="accent2">
                        <a:lumMod val="20000"/>
                        <a:lumOff val="80000"/>
                      </a:schemeClr>
                    </a:solidFill>
                  </a:tcPr>
                </a:tc>
                <a:extLst>
                  <a:ext uri="{0D108BD9-81ED-4DB2-BD59-A6C34878D82A}">
                    <a16:rowId xmlns:a16="http://schemas.microsoft.com/office/drawing/2014/main" val="10002"/>
                  </a:ext>
                </a:extLst>
              </a:tr>
              <a:tr h="9881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500" b="1" i="1" u="none" strike="noStrike" kern="1200" baseline="0">
                          <a:solidFill>
                            <a:prstClr val="black"/>
                          </a:solidFill>
                          <a:latin typeface="Garamond" panose="02020404030301010803" pitchFamily="18" charset="0"/>
                          <a:ea typeface="+mn-ea"/>
                          <a:cs typeface="+mn-cs"/>
                        </a:defRPr>
                      </a:pPr>
                      <a:r>
                        <a:rPr kumimoji="0" lang="en-US" sz="15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Bangladesh
0.010%</a:t>
                      </a:r>
                      <a:endParaRPr kumimoji="0" lang="en-GB" sz="15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algn="l" fontAlgn="b"/>
                      <a:endParaRPr lang="en-GB" sz="1500" b="0" i="0" u="none" strike="noStrike" dirty="0">
                        <a:solidFill>
                          <a:srgbClr val="000000"/>
                        </a:solidFill>
                        <a:effectLst/>
                        <a:latin typeface="Calibri"/>
                      </a:endParaRPr>
                    </a:p>
                  </a:txBody>
                  <a:tcPr marL="9525" marR="9525" marT="9525" marB="0" anchor="b">
                    <a:noFill/>
                  </a:tcPr>
                </a:tc>
                <a:extLst>
                  <a:ext uri="{0D108BD9-81ED-4DB2-BD59-A6C34878D82A}">
                    <a16:rowId xmlns:a16="http://schemas.microsoft.com/office/drawing/2014/main" val="10003"/>
                  </a:ext>
                </a:extLst>
              </a:tr>
            </a:tbl>
          </a:graphicData>
        </a:graphic>
      </p:graphicFrame>
      <p:graphicFrame>
        <p:nvGraphicFramePr>
          <p:cNvPr id="7" name="Chart 6"/>
          <p:cNvGraphicFramePr>
            <a:graphicFrameLocks/>
          </p:cNvGraphicFramePr>
          <p:nvPr>
            <p:extLst>
              <p:ext uri="{D42A27DB-BD31-4B8C-83A1-F6EECF244321}">
                <p14:modId xmlns:p14="http://schemas.microsoft.com/office/powerpoint/2010/main" val="2222898035"/>
              </p:ext>
            </p:extLst>
          </p:nvPr>
        </p:nvGraphicFramePr>
        <p:xfrm>
          <a:off x="2257425" y="1524000"/>
          <a:ext cx="6815138"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8" name="TextBox 7"/>
          <p:cNvSpPr txBox="1"/>
          <p:nvPr/>
        </p:nvSpPr>
        <p:spPr>
          <a:xfrm>
            <a:off x="228600" y="1162912"/>
            <a:ext cx="7315200" cy="461665"/>
          </a:xfrm>
          <a:prstGeom prst="rect">
            <a:avLst/>
          </a:prstGeom>
          <a:noFill/>
        </p:spPr>
        <p:txBody>
          <a:bodyPr wrap="square" rtlCol="0">
            <a:spAutoFit/>
          </a:bodyPr>
          <a:lstStyle/>
          <a:p>
            <a:r>
              <a:rPr lang="en-US" sz="2400" b="1" dirty="0">
                <a:solidFill>
                  <a:srgbClr val="1F497D"/>
                </a:solidFill>
              </a:rPr>
              <a:t>Step 9: Shares at the maximum ceiling step</a:t>
            </a:r>
          </a:p>
        </p:txBody>
      </p:sp>
      <p:pic>
        <p:nvPicPr>
          <p:cNvPr id="9" name="Picture 8" descr="C:\Users\shaswat.sapkota\AppData\Local\Microsoft\Windows\Temporary Internet Files\Content.IE5\UTU0W1FV\1024px-Simple_Globe.svg[1].png"/>
          <p:cNvPicPr>
            <a:picLocks noChangeAspect="1" noChangeArrowheads="1"/>
          </p:cNvPicPr>
          <p:nvPr/>
        </p:nvPicPr>
        <p:blipFill>
          <a:blip r:embed="rId4" cstate="print">
            <a:clrChange>
              <a:clrFrom>
                <a:srgbClr val="000000"/>
              </a:clrFrom>
              <a:clrTo>
                <a:srgbClr val="000000">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124200" y="2895600"/>
            <a:ext cx="2819400" cy="27432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43</a:t>
            </a:fld>
            <a:endParaRPr lang="en-US" altLang="en-US">
              <a:solidFill>
                <a:srgbClr val="000000"/>
              </a:solidFill>
            </a:endParaRPr>
          </a:p>
        </p:txBody>
      </p:sp>
    </p:spTree>
    <p:extLst>
      <p:ext uri="{BB962C8B-B14F-4D97-AF65-F5344CB8AC3E}">
        <p14:creationId xmlns:p14="http://schemas.microsoft.com/office/powerpoint/2010/main" val="8760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41312871"/>
              </p:ext>
            </p:extLst>
          </p:nvPr>
        </p:nvGraphicFramePr>
        <p:xfrm>
          <a:off x="1143000" y="1219200"/>
          <a:ext cx="1280160" cy="4671551"/>
        </p:xfrm>
        <a:graphic>
          <a:graphicData uri="http://schemas.openxmlformats.org/drawingml/2006/table">
            <a:tbl>
              <a:tblPr>
                <a:tableStyleId>{5C22544A-7EE6-4342-B048-85BDC9FD1C3A}</a:tableStyleId>
              </a:tblPr>
              <a:tblGrid>
                <a:gridCol w="1280160">
                  <a:extLst>
                    <a:ext uri="{9D8B030D-6E8A-4147-A177-3AD203B41FA5}">
                      <a16:colId xmlns:a16="http://schemas.microsoft.com/office/drawing/2014/main" val="20000"/>
                    </a:ext>
                  </a:extLst>
                </a:gridCol>
              </a:tblGrid>
              <a:tr h="129540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800" b="1" i="1" dirty="0">
                          <a:solidFill>
                            <a:schemeClr val="tx1"/>
                          </a:solidFill>
                          <a:latin typeface="Garamond" panose="02020404030301010803" pitchFamily="18" charset="0"/>
                        </a:rPr>
                        <a:t>6 year base period</a:t>
                      </a:r>
                      <a:endParaRPr lang="en-GB" sz="1800" b="1" i="1" dirty="0">
                        <a:solidFill>
                          <a:schemeClr val="tx1"/>
                        </a:solidFill>
                        <a:latin typeface="Garamond" panose="02020404030301010803" pitchFamily="18" charset="0"/>
                      </a:endParaRPr>
                    </a:p>
                    <a:p>
                      <a:pPr algn="l" fontAlgn="b"/>
                      <a:endParaRPr lang="en-GB" sz="1500" b="0" i="0" u="none" strike="noStrike" dirty="0">
                        <a:solidFill>
                          <a:srgbClr val="000000"/>
                        </a:solidFill>
                        <a:effectLst/>
                        <a:latin typeface="Calibri"/>
                      </a:endParaRPr>
                    </a:p>
                  </a:txBody>
                  <a:tcPr marL="9525" marR="9525" marT="9525" marB="0" anchor="b">
                    <a:solidFill>
                      <a:schemeClr val="bg1"/>
                    </a:solidFill>
                  </a:tcPr>
                </a:tc>
                <a:extLst>
                  <a:ext uri="{0D108BD9-81ED-4DB2-BD59-A6C34878D82A}">
                    <a16:rowId xmlns:a16="http://schemas.microsoft.com/office/drawing/2014/main" val="10000"/>
                  </a:ext>
                </a:extLst>
              </a:tr>
              <a:tr h="2140974">
                <a:tc>
                  <a:txBody>
                    <a:bodyPr/>
                    <a:lstStyle/>
                    <a:p>
                      <a:pPr algn="ctr"/>
                      <a:r>
                        <a:rPr lang="en-US" sz="1500" b="1" i="1" dirty="0">
                          <a:solidFill>
                            <a:schemeClr val="tx1"/>
                          </a:solidFill>
                          <a:latin typeface="Garamond" panose="02020404030301010803" pitchFamily="18" charset="0"/>
                        </a:rPr>
                        <a:t> </a:t>
                      </a:r>
                      <a:r>
                        <a:rPr lang="en-US" sz="1800" b="1" i="1" dirty="0">
                          <a:solidFill>
                            <a:schemeClr val="bg1"/>
                          </a:solidFill>
                          <a:latin typeface="Garamond" panose="02020404030301010803" pitchFamily="18" charset="0"/>
                        </a:rPr>
                        <a:t>Australia</a:t>
                      </a:r>
                    </a:p>
                    <a:p>
                      <a:pPr algn="ctr"/>
                      <a:r>
                        <a:rPr lang="en-US" sz="1800" b="1" i="1" dirty="0">
                          <a:solidFill>
                            <a:schemeClr val="bg1"/>
                          </a:solidFill>
                          <a:latin typeface="Garamond" panose="02020404030301010803" pitchFamily="18" charset="0"/>
                        </a:rPr>
                        <a:t>2.252%</a:t>
                      </a:r>
                      <a:endParaRPr lang="en-GB" sz="1800" b="1" i="1" dirty="0">
                        <a:solidFill>
                          <a:schemeClr val="bg1"/>
                        </a:solidFill>
                        <a:latin typeface="Garamond" panose="02020404030301010803" pitchFamily="18" charset="0"/>
                      </a:endParaRPr>
                    </a:p>
                    <a:p>
                      <a:pPr algn="l" fontAlgn="b"/>
                      <a:endParaRPr lang="en-US" sz="1500" b="0" i="0" u="none" strike="noStrike" dirty="0">
                        <a:solidFill>
                          <a:srgbClr val="000000"/>
                        </a:solidFill>
                        <a:effectLst/>
                        <a:latin typeface="Calibri"/>
                      </a:endParaRPr>
                    </a:p>
                    <a:p>
                      <a:pPr algn="l" fontAlgn="b"/>
                      <a:endParaRPr lang="en-US" sz="1500" b="0" i="0" u="none" strike="noStrike" dirty="0">
                        <a:solidFill>
                          <a:srgbClr val="000000"/>
                        </a:solidFill>
                        <a:effectLst/>
                        <a:latin typeface="Calibri"/>
                      </a:endParaRPr>
                    </a:p>
                    <a:p>
                      <a:pPr algn="l" fontAlgn="b"/>
                      <a:endParaRPr lang="en-US" sz="1500" b="0" i="0" u="none" strike="noStrike" dirty="0">
                        <a:solidFill>
                          <a:srgbClr val="000000"/>
                        </a:solidFill>
                        <a:effectLst/>
                        <a:latin typeface="Calibri"/>
                      </a:endParaRPr>
                    </a:p>
                    <a:p>
                      <a:pPr algn="l" fontAlgn="b"/>
                      <a:endParaRPr lang="en-GB" sz="1500" b="0" i="0" u="none" strike="noStrike" dirty="0">
                        <a:solidFill>
                          <a:srgbClr val="000000"/>
                        </a:solidFill>
                        <a:effectLst/>
                        <a:latin typeface="Calibri"/>
                      </a:endParaRPr>
                    </a:p>
                  </a:txBody>
                  <a:tcPr marL="9525" marR="9525" marT="9525" marB="0" anchor="ctr">
                    <a:solidFill>
                      <a:schemeClr val="accent1"/>
                    </a:solidFill>
                  </a:tcPr>
                </a:tc>
                <a:extLst>
                  <a:ext uri="{0D108BD9-81ED-4DB2-BD59-A6C34878D82A}">
                    <a16:rowId xmlns:a16="http://schemas.microsoft.com/office/drawing/2014/main" val="10001"/>
                  </a:ext>
                </a:extLst>
              </a:tr>
              <a:tr h="247035">
                <a:tc>
                  <a:txBody>
                    <a:bodyPr/>
                    <a:lstStyle/>
                    <a:p>
                      <a:pPr algn="l" fontAlgn="b"/>
                      <a:endParaRPr lang="en-GB" sz="100" b="0" i="0" u="none" strike="noStrike" dirty="0">
                        <a:solidFill>
                          <a:srgbClr val="000000"/>
                        </a:solidFill>
                        <a:effectLst/>
                        <a:latin typeface="Calibri"/>
                      </a:endParaRPr>
                    </a:p>
                  </a:txBody>
                  <a:tcPr marL="9525" marR="9525" marT="9525" marB="0" anchor="b">
                    <a:solidFill>
                      <a:schemeClr val="accent2"/>
                    </a:solidFill>
                  </a:tcPr>
                </a:tc>
                <a:extLst>
                  <a:ext uri="{0D108BD9-81ED-4DB2-BD59-A6C34878D82A}">
                    <a16:rowId xmlns:a16="http://schemas.microsoft.com/office/drawing/2014/main" val="10002"/>
                  </a:ext>
                </a:extLst>
              </a:tr>
              <a:tr h="98814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1500" b="1" i="1" u="none" strike="noStrike" kern="1200" baseline="0">
                          <a:solidFill>
                            <a:prstClr val="black"/>
                          </a:solidFill>
                          <a:latin typeface="Garamond" panose="02020404030301010803" pitchFamily="18" charset="0"/>
                          <a:ea typeface="+mn-ea"/>
                          <a:cs typeface="+mn-cs"/>
                        </a:defRPr>
                      </a:pPr>
                      <a:r>
                        <a:rPr kumimoji="0" lang="en-US" sz="18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Bangladesh
0.010%</a:t>
                      </a:r>
                      <a:endParaRPr kumimoji="0" lang="en-GB" sz="18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algn="l" fontAlgn="b"/>
                      <a:endParaRPr lang="en-GB" sz="1500" b="0" i="0" u="none" strike="noStrike" dirty="0">
                        <a:solidFill>
                          <a:srgbClr val="000000"/>
                        </a:solidFill>
                        <a:effectLst/>
                        <a:latin typeface="Calibri"/>
                      </a:endParaRPr>
                    </a:p>
                  </a:txBody>
                  <a:tcPr marL="9525" marR="9525" marT="9525" marB="0" anchor="b">
                    <a:noFill/>
                  </a:tcPr>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67655852"/>
              </p:ext>
            </p:extLst>
          </p:nvPr>
        </p:nvGraphicFramePr>
        <p:xfrm>
          <a:off x="3368040" y="1219200"/>
          <a:ext cx="1280160" cy="4671551"/>
        </p:xfrm>
        <a:graphic>
          <a:graphicData uri="http://schemas.openxmlformats.org/drawingml/2006/table">
            <a:tbl>
              <a:tblPr>
                <a:tableStyleId>{5C22544A-7EE6-4342-B048-85BDC9FD1C3A}</a:tableStyleId>
              </a:tblPr>
              <a:tblGrid>
                <a:gridCol w="1280160">
                  <a:extLst>
                    <a:ext uri="{9D8B030D-6E8A-4147-A177-3AD203B41FA5}">
                      <a16:colId xmlns:a16="http://schemas.microsoft.com/office/drawing/2014/main" val="20000"/>
                    </a:ext>
                  </a:extLst>
                </a:gridCol>
              </a:tblGrid>
              <a:tr h="129540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800" b="1" i="1" dirty="0">
                          <a:solidFill>
                            <a:schemeClr val="tx1"/>
                          </a:solidFill>
                          <a:latin typeface="Garamond" panose="02020404030301010803" pitchFamily="18" charset="0"/>
                        </a:rPr>
                        <a:t>3</a:t>
                      </a:r>
                      <a:r>
                        <a:rPr lang="en-US" sz="1800" b="1" i="1" baseline="0" dirty="0">
                          <a:solidFill>
                            <a:schemeClr val="tx1"/>
                          </a:solidFill>
                          <a:latin typeface="Garamond" panose="02020404030301010803" pitchFamily="18" charset="0"/>
                        </a:rPr>
                        <a:t> year base period</a:t>
                      </a:r>
                      <a:endParaRPr lang="en-GB" sz="1800" b="1" i="1" dirty="0">
                        <a:solidFill>
                          <a:schemeClr val="tx1"/>
                        </a:solidFill>
                        <a:latin typeface="Garamond" panose="02020404030301010803" pitchFamily="18" charset="0"/>
                      </a:endParaRPr>
                    </a:p>
                    <a:p>
                      <a:pPr algn="l" fontAlgn="b"/>
                      <a:endParaRPr lang="en-GB" sz="1500" b="0" i="0" u="none" strike="noStrike" dirty="0">
                        <a:solidFill>
                          <a:srgbClr val="000000"/>
                        </a:solidFill>
                        <a:effectLst/>
                        <a:latin typeface="Calibri"/>
                      </a:endParaRPr>
                    </a:p>
                  </a:txBody>
                  <a:tcPr marL="9525" marR="9525" marT="9525" marB="0" anchor="b">
                    <a:solidFill>
                      <a:schemeClr val="bg1"/>
                    </a:solidFill>
                  </a:tcPr>
                </a:tc>
                <a:extLst>
                  <a:ext uri="{0D108BD9-81ED-4DB2-BD59-A6C34878D82A}">
                    <a16:rowId xmlns:a16="http://schemas.microsoft.com/office/drawing/2014/main" val="10000"/>
                  </a:ext>
                </a:extLst>
              </a:tr>
              <a:tr h="2140974">
                <a:tc>
                  <a:txBody>
                    <a:bodyPr/>
                    <a:lstStyle/>
                    <a:p>
                      <a:pPr algn="ctr"/>
                      <a:r>
                        <a:rPr lang="en-US" sz="1500" b="1" i="1" dirty="0">
                          <a:solidFill>
                            <a:schemeClr val="bg1"/>
                          </a:solidFill>
                          <a:latin typeface="Garamond" panose="02020404030301010803" pitchFamily="18" charset="0"/>
                        </a:rPr>
                        <a:t> </a:t>
                      </a:r>
                      <a:r>
                        <a:rPr lang="en-US" sz="1800" b="1" i="1" dirty="0">
                          <a:solidFill>
                            <a:schemeClr val="bg1"/>
                          </a:solidFill>
                          <a:latin typeface="Garamond" panose="02020404030301010803" pitchFamily="18" charset="0"/>
                        </a:rPr>
                        <a:t>Australia</a:t>
                      </a:r>
                    </a:p>
                    <a:p>
                      <a:pPr algn="ctr"/>
                      <a:r>
                        <a:rPr lang="en-US" sz="1800" b="1" i="1" dirty="0">
                          <a:solidFill>
                            <a:schemeClr val="bg1"/>
                          </a:solidFill>
                          <a:latin typeface="Garamond" panose="02020404030301010803" pitchFamily="18" charset="0"/>
                        </a:rPr>
                        <a:t>2.421 %</a:t>
                      </a:r>
                      <a:endParaRPr lang="en-GB" sz="1800" b="1" i="1" dirty="0">
                        <a:solidFill>
                          <a:schemeClr val="bg1"/>
                        </a:solidFill>
                        <a:latin typeface="Garamond" panose="02020404030301010803" pitchFamily="18" charset="0"/>
                      </a:endParaRPr>
                    </a:p>
                    <a:p>
                      <a:pPr algn="l" fontAlgn="b"/>
                      <a:endParaRPr lang="en-US" sz="1500" b="0" i="0" u="none" strike="noStrike" dirty="0">
                        <a:solidFill>
                          <a:srgbClr val="000000"/>
                        </a:solidFill>
                        <a:effectLst/>
                        <a:latin typeface="Calibri"/>
                      </a:endParaRPr>
                    </a:p>
                    <a:p>
                      <a:pPr algn="l" fontAlgn="b"/>
                      <a:endParaRPr lang="en-US" sz="1500" b="0" i="0" u="none" strike="noStrike" dirty="0">
                        <a:solidFill>
                          <a:srgbClr val="000000"/>
                        </a:solidFill>
                        <a:effectLst/>
                        <a:latin typeface="Calibri"/>
                      </a:endParaRPr>
                    </a:p>
                    <a:p>
                      <a:pPr algn="l" fontAlgn="b"/>
                      <a:endParaRPr lang="en-US" sz="1500" b="0" i="0" u="none" strike="noStrike" dirty="0">
                        <a:solidFill>
                          <a:srgbClr val="000000"/>
                        </a:solidFill>
                        <a:effectLst/>
                        <a:latin typeface="Calibri"/>
                      </a:endParaRPr>
                    </a:p>
                    <a:p>
                      <a:pPr algn="l" fontAlgn="b"/>
                      <a:endParaRPr lang="en-GB" sz="1500" b="0" i="0" u="none" strike="noStrike" dirty="0">
                        <a:solidFill>
                          <a:srgbClr val="000000"/>
                        </a:solidFill>
                        <a:effectLst/>
                        <a:latin typeface="Calibri"/>
                      </a:endParaRPr>
                    </a:p>
                  </a:txBody>
                  <a:tcPr marL="9525" marR="9525" marT="9525" marB="0" anchor="ctr">
                    <a:solidFill>
                      <a:schemeClr val="accent1"/>
                    </a:solidFill>
                  </a:tcPr>
                </a:tc>
                <a:extLst>
                  <a:ext uri="{0D108BD9-81ED-4DB2-BD59-A6C34878D82A}">
                    <a16:rowId xmlns:a16="http://schemas.microsoft.com/office/drawing/2014/main" val="10001"/>
                  </a:ext>
                </a:extLst>
              </a:tr>
              <a:tr h="247035">
                <a:tc>
                  <a:txBody>
                    <a:bodyPr/>
                    <a:lstStyle/>
                    <a:p>
                      <a:pPr algn="l" fontAlgn="b"/>
                      <a:endParaRPr lang="en-GB" sz="100" b="0" i="0" u="none" strike="noStrike" dirty="0">
                        <a:solidFill>
                          <a:srgbClr val="000000"/>
                        </a:solidFill>
                        <a:effectLst/>
                        <a:latin typeface="Calibri"/>
                      </a:endParaRPr>
                    </a:p>
                  </a:txBody>
                  <a:tcPr marL="9525" marR="9525" marT="9525" marB="0" anchor="b">
                    <a:solidFill>
                      <a:schemeClr val="accent2"/>
                    </a:solidFill>
                  </a:tcPr>
                </a:tc>
                <a:extLst>
                  <a:ext uri="{0D108BD9-81ED-4DB2-BD59-A6C34878D82A}">
                    <a16:rowId xmlns:a16="http://schemas.microsoft.com/office/drawing/2014/main" val="10002"/>
                  </a:ext>
                </a:extLst>
              </a:tr>
              <a:tr h="98814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1500" b="1" i="1" u="none" strike="noStrike" kern="1200" baseline="0">
                          <a:solidFill>
                            <a:prstClr val="black"/>
                          </a:solidFill>
                          <a:latin typeface="Garamond" panose="02020404030301010803" pitchFamily="18" charset="0"/>
                          <a:ea typeface="+mn-ea"/>
                          <a:cs typeface="+mn-cs"/>
                        </a:defRPr>
                      </a:pPr>
                      <a:r>
                        <a:rPr kumimoji="0" lang="en-US" sz="18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Bangladesh
0.010%</a:t>
                      </a:r>
                      <a:endParaRPr kumimoji="0" lang="en-GB" sz="18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algn="l" fontAlgn="b"/>
                      <a:endParaRPr lang="en-GB" sz="1500" b="0" i="0" u="none" strike="noStrike" dirty="0">
                        <a:solidFill>
                          <a:srgbClr val="000000"/>
                        </a:solidFill>
                        <a:effectLst/>
                        <a:latin typeface="Calibri"/>
                      </a:endParaRPr>
                    </a:p>
                  </a:txBody>
                  <a:tcPr marL="9525" marR="9525" marT="9525" marB="0" anchor="b">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925366471"/>
              </p:ext>
            </p:extLst>
          </p:nvPr>
        </p:nvGraphicFramePr>
        <p:xfrm>
          <a:off x="6934200" y="1219200"/>
          <a:ext cx="1280160" cy="4671551"/>
        </p:xfrm>
        <a:graphic>
          <a:graphicData uri="http://schemas.openxmlformats.org/drawingml/2006/table">
            <a:tbl>
              <a:tblPr>
                <a:tableStyleId>{5C22544A-7EE6-4342-B048-85BDC9FD1C3A}</a:tableStyleId>
              </a:tblPr>
              <a:tblGrid>
                <a:gridCol w="1280160">
                  <a:extLst>
                    <a:ext uri="{9D8B030D-6E8A-4147-A177-3AD203B41FA5}">
                      <a16:colId xmlns:a16="http://schemas.microsoft.com/office/drawing/2014/main" val="20000"/>
                    </a:ext>
                  </a:extLst>
                </a:gridCol>
              </a:tblGrid>
              <a:tr h="129540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800" b="1" i="1" dirty="0">
                          <a:solidFill>
                            <a:schemeClr val="tx1"/>
                          </a:solidFill>
                          <a:latin typeface="Garamond" panose="02020404030301010803" pitchFamily="18" charset="0"/>
                        </a:rPr>
                        <a:t>Final Scale</a:t>
                      </a:r>
                      <a:endParaRPr lang="en-GB" sz="1800" b="1" i="1" dirty="0">
                        <a:solidFill>
                          <a:schemeClr val="tx1"/>
                        </a:solidFill>
                        <a:latin typeface="Garamond" panose="02020404030301010803" pitchFamily="18" charset="0"/>
                      </a:endParaRPr>
                    </a:p>
                    <a:p>
                      <a:pPr algn="l" fontAlgn="b"/>
                      <a:endParaRPr lang="en-GB" sz="1500" b="0" i="0" u="none" strike="noStrike" dirty="0">
                        <a:solidFill>
                          <a:srgbClr val="000000"/>
                        </a:solidFill>
                        <a:effectLst/>
                        <a:latin typeface="Calibri"/>
                      </a:endParaRPr>
                    </a:p>
                  </a:txBody>
                  <a:tcPr marL="9525" marR="9525" marT="9525" marB="0" anchor="b">
                    <a:solidFill>
                      <a:schemeClr val="bg1"/>
                    </a:solidFill>
                  </a:tcPr>
                </a:tc>
                <a:extLst>
                  <a:ext uri="{0D108BD9-81ED-4DB2-BD59-A6C34878D82A}">
                    <a16:rowId xmlns:a16="http://schemas.microsoft.com/office/drawing/2014/main" val="10000"/>
                  </a:ext>
                </a:extLst>
              </a:tr>
              <a:tr h="2140974">
                <a:tc>
                  <a:txBody>
                    <a:bodyPr/>
                    <a:lstStyle/>
                    <a:p>
                      <a:pPr algn="ctr"/>
                      <a:r>
                        <a:rPr lang="en-US" sz="1500" b="1" i="1" dirty="0">
                          <a:solidFill>
                            <a:schemeClr val="tx1"/>
                          </a:solidFill>
                          <a:latin typeface="Garamond" panose="02020404030301010803" pitchFamily="18" charset="0"/>
                        </a:rPr>
                        <a:t> </a:t>
                      </a:r>
                      <a:r>
                        <a:rPr lang="en-US" sz="1800" b="1" i="1" dirty="0">
                          <a:solidFill>
                            <a:schemeClr val="bg1"/>
                          </a:solidFill>
                          <a:latin typeface="Garamond" panose="02020404030301010803" pitchFamily="18" charset="0"/>
                        </a:rPr>
                        <a:t>Australia</a:t>
                      </a:r>
                    </a:p>
                    <a:p>
                      <a:pPr algn="ctr"/>
                      <a:r>
                        <a:rPr lang="en-US" sz="1800" b="1" i="1" dirty="0">
                          <a:solidFill>
                            <a:schemeClr val="bg1"/>
                          </a:solidFill>
                          <a:latin typeface="Garamond" panose="02020404030301010803" pitchFamily="18" charset="0"/>
                        </a:rPr>
                        <a:t>2.337 %</a:t>
                      </a:r>
                      <a:endParaRPr lang="en-GB" sz="1800" b="1" i="1" dirty="0">
                        <a:solidFill>
                          <a:schemeClr val="bg1"/>
                        </a:solidFill>
                        <a:latin typeface="Garamond" panose="02020404030301010803" pitchFamily="18" charset="0"/>
                      </a:endParaRPr>
                    </a:p>
                    <a:p>
                      <a:pPr algn="l" fontAlgn="b"/>
                      <a:endParaRPr lang="en-US" sz="1500" b="0" i="0" u="none" strike="noStrike" dirty="0">
                        <a:solidFill>
                          <a:schemeClr val="bg1"/>
                        </a:solidFill>
                        <a:effectLst/>
                        <a:latin typeface="Calibri"/>
                      </a:endParaRPr>
                    </a:p>
                    <a:p>
                      <a:pPr algn="l" fontAlgn="b"/>
                      <a:endParaRPr lang="en-US" sz="1500" b="0" i="0" u="none" strike="noStrike" dirty="0">
                        <a:solidFill>
                          <a:srgbClr val="000000"/>
                        </a:solidFill>
                        <a:effectLst/>
                        <a:latin typeface="Calibri"/>
                      </a:endParaRPr>
                    </a:p>
                    <a:p>
                      <a:pPr algn="l" fontAlgn="b"/>
                      <a:endParaRPr lang="en-US" sz="1500" b="0" i="0" u="none" strike="noStrike" dirty="0">
                        <a:solidFill>
                          <a:srgbClr val="000000"/>
                        </a:solidFill>
                        <a:effectLst/>
                        <a:latin typeface="Calibri"/>
                      </a:endParaRPr>
                    </a:p>
                    <a:p>
                      <a:pPr algn="l" fontAlgn="b"/>
                      <a:endParaRPr lang="en-GB" sz="1500" b="0" i="0" u="none" strike="noStrike" dirty="0">
                        <a:solidFill>
                          <a:srgbClr val="000000"/>
                        </a:solidFill>
                        <a:effectLst/>
                        <a:latin typeface="Calibri"/>
                      </a:endParaRPr>
                    </a:p>
                  </a:txBody>
                  <a:tcPr marL="9525" marR="9525" marT="9525" marB="0" anchor="ctr">
                    <a:solidFill>
                      <a:schemeClr val="accent1"/>
                    </a:solidFill>
                  </a:tcPr>
                </a:tc>
                <a:extLst>
                  <a:ext uri="{0D108BD9-81ED-4DB2-BD59-A6C34878D82A}">
                    <a16:rowId xmlns:a16="http://schemas.microsoft.com/office/drawing/2014/main" val="10001"/>
                  </a:ext>
                </a:extLst>
              </a:tr>
              <a:tr h="247035">
                <a:tc>
                  <a:txBody>
                    <a:bodyPr/>
                    <a:lstStyle/>
                    <a:p>
                      <a:pPr algn="l" fontAlgn="b"/>
                      <a:endParaRPr lang="en-GB" sz="100" b="0" i="0" u="none" strike="noStrike" dirty="0">
                        <a:solidFill>
                          <a:srgbClr val="000000"/>
                        </a:solidFill>
                        <a:effectLst/>
                        <a:latin typeface="Calibri"/>
                      </a:endParaRPr>
                    </a:p>
                  </a:txBody>
                  <a:tcPr marL="9525" marR="9525" marT="9525" marB="0" anchor="b">
                    <a:solidFill>
                      <a:schemeClr val="accent2"/>
                    </a:solidFill>
                  </a:tcPr>
                </a:tc>
                <a:extLst>
                  <a:ext uri="{0D108BD9-81ED-4DB2-BD59-A6C34878D82A}">
                    <a16:rowId xmlns:a16="http://schemas.microsoft.com/office/drawing/2014/main" val="10002"/>
                  </a:ext>
                </a:extLst>
              </a:tr>
              <a:tr h="98814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1500" b="1" i="1" u="none" strike="noStrike" kern="1200" baseline="0">
                          <a:solidFill>
                            <a:prstClr val="black"/>
                          </a:solidFill>
                          <a:latin typeface="Garamond" panose="02020404030301010803" pitchFamily="18" charset="0"/>
                          <a:ea typeface="+mn-ea"/>
                          <a:cs typeface="+mn-cs"/>
                        </a:defRPr>
                      </a:pPr>
                      <a:r>
                        <a:rPr kumimoji="0" lang="en-US" sz="18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Bangladesh
0.010%</a:t>
                      </a:r>
                      <a:endParaRPr kumimoji="0" lang="en-GB" sz="1800" b="1" i="1"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algn="l" fontAlgn="b"/>
                      <a:endParaRPr lang="en-GB" sz="1500" b="0" i="0" u="none" strike="noStrike" dirty="0">
                        <a:solidFill>
                          <a:srgbClr val="000000"/>
                        </a:solidFill>
                        <a:effectLst/>
                        <a:latin typeface="Calibri"/>
                      </a:endParaRPr>
                    </a:p>
                  </a:txBody>
                  <a:tcPr marL="9525" marR="9525" marT="9525" marB="0" anchor="b">
                    <a:noFill/>
                  </a:tcPr>
                </a:tc>
                <a:extLst>
                  <a:ext uri="{0D108BD9-81ED-4DB2-BD59-A6C34878D82A}">
                    <a16:rowId xmlns:a16="http://schemas.microsoft.com/office/drawing/2014/main" val="10003"/>
                  </a:ext>
                </a:extLst>
              </a:tr>
            </a:tbl>
          </a:graphicData>
        </a:graphic>
      </p:graphicFrame>
      <p:sp>
        <p:nvSpPr>
          <p:cNvPr id="7" name="Plus 6"/>
          <p:cNvSpPr/>
          <p:nvPr/>
        </p:nvSpPr>
        <p:spPr>
          <a:xfrm>
            <a:off x="2438400" y="3429000"/>
            <a:ext cx="828675" cy="685800"/>
          </a:xfrm>
          <a:prstGeom prst="mathPlus">
            <a:avLst/>
          </a:prstGeom>
          <a:solidFill>
            <a:schemeClr val="bg1">
              <a:lumMod val="8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8" name="Division 7"/>
          <p:cNvSpPr/>
          <p:nvPr/>
        </p:nvSpPr>
        <p:spPr>
          <a:xfrm>
            <a:off x="4724400" y="3543300"/>
            <a:ext cx="685800" cy="457200"/>
          </a:xfrm>
          <a:prstGeom prst="mathDivide">
            <a:avLst/>
          </a:prstGeom>
          <a:solidFill>
            <a:schemeClr val="bg1">
              <a:lumMod val="8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9" name="TextBox 8"/>
          <p:cNvSpPr txBox="1"/>
          <p:nvPr/>
        </p:nvSpPr>
        <p:spPr>
          <a:xfrm>
            <a:off x="5562600" y="3479512"/>
            <a:ext cx="685800" cy="584775"/>
          </a:xfrm>
          <a:prstGeom prst="rect">
            <a:avLst/>
          </a:prstGeom>
          <a:noFill/>
        </p:spPr>
        <p:txBody>
          <a:bodyPr wrap="square" rtlCol="0">
            <a:spAutoFit/>
          </a:bodyPr>
          <a:lstStyle/>
          <a:p>
            <a:r>
              <a:rPr lang="en-US" sz="3200" b="1" i="1" dirty="0">
                <a:solidFill>
                  <a:prstClr val="black"/>
                </a:solidFill>
              </a:rPr>
              <a:t>2</a:t>
            </a:r>
            <a:endParaRPr lang="en-GB" sz="3200" b="1" i="1" dirty="0">
              <a:solidFill>
                <a:prstClr val="black"/>
              </a:solidFill>
            </a:endParaRPr>
          </a:p>
        </p:txBody>
      </p:sp>
      <p:sp>
        <p:nvSpPr>
          <p:cNvPr id="10" name="Equal 9"/>
          <p:cNvSpPr/>
          <p:nvPr/>
        </p:nvSpPr>
        <p:spPr>
          <a:xfrm>
            <a:off x="6086475" y="3606656"/>
            <a:ext cx="533400" cy="330487"/>
          </a:xfrm>
          <a:prstGeom prst="mathEqual">
            <a:avLst/>
          </a:prstGeom>
          <a:solidFill>
            <a:schemeClr val="bg1">
              <a:lumMod val="8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black"/>
              </a:solidFill>
            </a:endParaRPr>
          </a:p>
        </p:txBody>
      </p:sp>
      <p:sp>
        <p:nvSpPr>
          <p:cNvPr id="12" name="TextBox 11"/>
          <p:cNvSpPr txBox="1"/>
          <p:nvPr/>
        </p:nvSpPr>
        <p:spPr>
          <a:xfrm>
            <a:off x="1371600" y="152400"/>
            <a:ext cx="7315200" cy="461665"/>
          </a:xfrm>
          <a:prstGeom prst="rect">
            <a:avLst/>
          </a:prstGeom>
          <a:noFill/>
        </p:spPr>
        <p:txBody>
          <a:bodyPr wrap="square" rtlCol="0">
            <a:spAutoFit/>
          </a:bodyPr>
          <a:lstStyle/>
          <a:p>
            <a:r>
              <a:rPr lang="en-US" sz="2400" b="1" dirty="0">
                <a:solidFill>
                  <a:prstClr val="white"/>
                </a:solidFill>
              </a:rPr>
              <a:t>Step by step application of the scale methodology</a:t>
            </a:r>
            <a:endParaRPr lang="en-GB" sz="2400" b="1" dirty="0">
              <a:solidFill>
                <a:prstClr val="white"/>
              </a:solidFill>
            </a:endParaRPr>
          </a:p>
        </p:txBody>
      </p:sp>
      <p:sp>
        <p:nvSpPr>
          <p:cNvPr id="13" name="TextBox 12"/>
          <p:cNvSpPr txBox="1"/>
          <p:nvPr/>
        </p:nvSpPr>
        <p:spPr>
          <a:xfrm>
            <a:off x="152400" y="1122553"/>
            <a:ext cx="7315200" cy="461665"/>
          </a:xfrm>
          <a:prstGeom prst="rect">
            <a:avLst/>
          </a:prstGeom>
          <a:noFill/>
        </p:spPr>
        <p:txBody>
          <a:bodyPr wrap="square" rtlCol="0">
            <a:spAutoFit/>
          </a:bodyPr>
          <a:lstStyle/>
          <a:p>
            <a:r>
              <a:rPr lang="en-US" sz="2400" b="1" dirty="0">
                <a:solidFill>
                  <a:srgbClr val="1F497D"/>
                </a:solidFill>
              </a:rPr>
              <a:t>Step 10: Final Step</a:t>
            </a:r>
          </a:p>
        </p:txBody>
      </p:sp>
      <p:sp>
        <p:nvSpPr>
          <p:cNvPr id="2" name="Slide Number Placeholder 1"/>
          <p:cNvSpPr>
            <a:spLocks noGrp="1"/>
          </p:cNvSpPr>
          <p:nvPr>
            <p:ph type="sldNum" sz="quarter" idx="12"/>
          </p:nvPr>
        </p:nvSpPr>
        <p:spPr/>
        <p:txBody>
          <a:bodyPr/>
          <a:lstStyle/>
          <a:p>
            <a:fld id="{BBF0C5D6-9FD2-4AEC-B9D6-1FC8AE12F85C}" type="slidenum">
              <a:rPr lang="en-US" altLang="en-US" smtClean="0">
                <a:solidFill>
                  <a:srgbClr val="000000"/>
                </a:solidFill>
              </a:rPr>
              <a:pPr/>
              <a:t>44</a:t>
            </a:fld>
            <a:endParaRPr lang="en-US" altLang="en-US">
              <a:solidFill>
                <a:srgbClr val="000000"/>
              </a:solidFill>
            </a:endParaRPr>
          </a:p>
        </p:txBody>
      </p:sp>
    </p:spTree>
    <p:extLst>
      <p:ext uri="{BB962C8B-B14F-4D97-AF65-F5344CB8AC3E}">
        <p14:creationId xmlns:p14="http://schemas.microsoft.com/office/powerpoint/2010/main" val="392807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p:bldP spid="10"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Content Placeholder 5"/>
          <p:cNvSpPr>
            <a:spLocks noGrp="1"/>
          </p:cNvSpPr>
          <p:nvPr>
            <p:ph idx="1"/>
          </p:nvPr>
        </p:nvSpPr>
        <p:spPr>
          <a:xfrm>
            <a:off x="2133600" y="1600200"/>
            <a:ext cx="6781800" cy="4525963"/>
          </a:xfrm>
        </p:spPr>
        <p:txBody>
          <a:bodyPr/>
          <a:lstStyle/>
          <a:p>
            <a:pPr lvl="1"/>
            <a:endParaRPr lang="en-US" dirty="0">
              <a:solidFill>
                <a:schemeClr val="tx1">
                  <a:lumMod val="75000"/>
                  <a:lumOff val="25000"/>
                </a:schemeClr>
              </a:solidFill>
            </a:endParaRPr>
          </a:p>
          <a:p>
            <a:endParaRPr lang="en-US" dirty="0"/>
          </a:p>
          <a:p>
            <a:pPr marL="457200" lvl="1" indent="0">
              <a:buNone/>
            </a:pPr>
            <a:endParaRPr lang="en-US" dirty="0"/>
          </a:p>
          <a:p>
            <a:pPr lvl="1"/>
            <a:endParaRPr lang="en-GB" dirty="0"/>
          </a:p>
          <a:p>
            <a:endParaRPr lang="en-GB" dirty="0"/>
          </a:p>
        </p:txBody>
      </p:sp>
      <p:sp>
        <p:nvSpPr>
          <p:cNvPr id="2" name="Slide Number Placeholder 1"/>
          <p:cNvSpPr>
            <a:spLocks noGrp="1"/>
          </p:cNvSpPr>
          <p:nvPr>
            <p:ph type="sldNum" sz="quarter" idx="12"/>
          </p:nvPr>
        </p:nvSpPr>
        <p:spPr/>
        <p:txBody>
          <a:bodyPr/>
          <a:lstStyle/>
          <a:p>
            <a:fld id="{6362C644-CE77-42B8-B5CD-5CB7A7CBCD84}" type="slidenum">
              <a:rPr lang="en-GB" smtClean="0"/>
              <a:t>45</a:t>
            </a:fld>
            <a:endParaRPr lang="en-GB"/>
          </a:p>
        </p:txBody>
      </p:sp>
      <p:sp>
        <p:nvSpPr>
          <p:cNvPr id="5" name="Title 1"/>
          <p:cNvSpPr txBox="1">
            <a:spLocks/>
          </p:cNvSpPr>
          <p:nvPr/>
        </p:nvSpPr>
        <p:spPr>
          <a:xfrm>
            <a:off x="609600" y="2895600"/>
            <a:ext cx="7924800" cy="609601"/>
          </a:xfrm>
          <a:prstGeom prst="rect">
            <a:avLst/>
          </a:prstGeom>
        </p:spPr>
        <p:txBody>
          <a:bodyPr vert="horz" lIns="91440" tIns="45720" rIns="91440" bIns="45720" rtlCol="0" anchor="b">
            <a:noAutofit/>
          </a:bodyPr>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3600" b="1" dirty="0"/>
              <a:t>Thank You</a:t>
            </a:r>
            <a:endParaRPr lang="en-GB" sz="3600" b="1" dirty="0"/>
          </a:p>
        </p:txBody>
      </p:sp>
    </p:spTree>
    <p:extLst>
      <p:ext uri="{BB962C8B-B14F-4D97-AF65-F5344CB8AC3E}">
        <p14:creationId xmlns:p14="http://schemas.microsoft.com/office/powerpoint/2010/main" val="363703465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3EB490-7FA9-478D-801E-75CD4692984D}"/>
              </a:ext>
            </a:extLst>
          </p:cNvPr>
          <p:cNvSpPr>
            <a:spLocks noGrp="1"/>
          </p:cNvSpPr>
          <p:nvPr>
            <p:ph idx="1"/>
          </p:nvPr>
        </p:nvSpPr>
        <p:spPr/>
        <p:txBody>
          <a:bodyPr/>
          <a:lstStyle/>
          <a:p>
            <a:pPr marL="0" indent="0" algn="ctr">
              <a:buNone/>
            </a:pPr>
            <a:endParaRPr lang="en-US" sz="3600" dirty="0"/>
          </a:p>
          <a:p>
            <a:pPr marL="0" indent="0" algn="ctr">
              <a:buNone/>
            </a:pPr>
            <a:endParaRPr lang="en-US" sz="3600" dirty="0"/>
          </a:p>
          <a:p>
            <a:pPr marL="0" indent="0" algn="ctr">
              <a:buNone/>
            </a:pPr>
            <a:r>
              <a:rPr lang="en-US" sz="3600" dirty="0"/>
              <a:t>Main Components of the methodology</a:t>
            </a:r>
          </a:p>
        </p:txBody>
      </p:sp>
      <p:sp>
        <p:nvSpPr>
          <p:cNvPr id="4" name="Slide Number Placeholder 3">
            <a:extLst>
              <a:ext uri="{FF2B5EF4-FFF2-40B4-BE49-F238E27FC236}">
                <a16:creationId xmlns:a16="http://schemas.microsoft.com/office/drawing/2014/main" id="{A211755F-D473-4618-8916-6B5857FF8B3A}"/>
              </a:ext>
            </a:extLst>
          </p:cNvPr>
          <p:cNvSpPr>
            <a:spLocks noGrp="1"/>
          </p:cNvSpPr>
          <p:nvPr>
            <p:ph type="sldNum" sz="quarter" idx="12"/>
          </p:nvPr>
        </p:nvSpPr>
        <p:spPr/>
        <p:txBody>
          <a:bodyPr/>
          <a:lstStyle/>
          <a:p>
            <a:fld id="{9E56C08F-4FAD-4CB4-952E-F0C5C6434575}" type="slidenum">
              <a:rPr lang="en-US" altLang="en-US" smtClean="0">
                <a:solidFill>
                  <a:srgbClr val="000000"/>
                </a:solidFill>
              </a:rPr>
              <a:pPr/>
              <a:t>5</a:t>
            </a:fld>
            <a:endParaRPr lang="en-US" altLang="en-US">
              <a:solidFill>
                <a:srgbClr val="000000"/>
              </a:solidFill>
            </a:endParaRPr>
          </a:p>
        </p:txBody>
      </p:sp>
    </p:spTree>
    <p:extLst>
      <p:ext uri="{BB962C8B-B14F-4D97-AF65-F5344CB8AC3E}">
        <p14:creationId xmlns:p14="http://schemas.microsoft.com/office/powerpoint/2010/main" val="1140802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reeform 18"/>
          <p:cNvSpPr/>
          <p:nvPr/>
        </p:nvSpPr>
        <p:spPr>
          <a:xfrm>
            <a:off x="3276600" y="4953000"/>
            <a:ext cx="5602844" cy="1604487"/>
          </a:xfrm>
          <a:custGeom>
            <a:avLst/>
            <a:gdLst>
              <a:gd name="connsiteX0" fmla="*/ 267420 w 1604486"/>
              <a:gd name="connsiteY0" fmla="*/ 0 h 5602843"/>
              <a:gd name="connsiteX1" fmla="*/ 1337066 w 1604486"/>
              <a:gd name="connsiteY1" fmla="*/ 0 h 5602843"/>
              <a:gd name="connsiteX2" fmla="*/ 1604486 w 1604486"/>
              <a:gd name="connsiteY2" fmla="*/ 267420 h 5602843"/>
              <a:gd name="connsiteX3" fmla="*/ 1604486 w 1604486"/>
              <a:gd name="connsiteY3" fmla="*/ 5602843 h 5602843"/>
              <a:gd name="connsiteX4" fmla="*/ 1604486 w 1604486"/>
              <a:gd name="connsiteY4" fmla="*/ 5602843 h 5602843"/>
              <a:gd name="connsiteX5" fmla="*/ 0 w 1604486"/>
              <a:gd name="connsiteY5" fmla="*/ 5602843 h 5602843"/>
              <a:gd name="connsiteX6" fmla="*/ 0 w 1604486"/>
              <a:gd name="connsiteY6" fmla="*/ 5602843 h 5602843"/>
              <a:gd name="connsiteX7" fmla="*/ 0 w 1604486"/>
              <a:gd name="connsiteY7" fmla="*/ 267420 h 5602843"/>
              <a:gd name="connsiteX8" fmla="*/ 267420 w 1604486"/>
              <a:gd name="connsiteY8" fmla="*/ 0 h 5602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4486" h="5602843">
                <a:moveTo>
                  <a:pt x="1604486" y="933828"/>
                </a:moveTo>
                <a:lnTo>
                  <a:pt x="1604486" y="4669015"/>
                </a:lnTo>
                <a:cubicBezTo>
                  <a:pt x="1604486" y="5184753"/>
                  <a:pt x="1570199" y="5602841"/>
                  <a:pt x="1527905" y="5602841"/>
                </a:cubicBezTo>
                <a:lnTo>
                  <a:pt x="0" y="5602841"/>
                </a:lnTo>
                <a:lnTo>
                  <a:pt x="0" y="5602841"/>
                </a:lnTo>
                <a:lnTo>
                  <a:pt x="0" y="2"/>
                </a:lnTo>
                <a:lnTo>
                  <a:pt x="0" y="2"/>
                </a:lnTo>
                <a:lnTo>
                  <a:pt x="1527905" y="2"/>
                </a:lnTo>
                <a:cubicBezTo>
                  <a:pt x="1570199" y="2"/>
                  <a:pt x="1604486" y="418090"/>
                  <a:pt x="1604486" y="933828"/>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202151" rIns="325975" bIns="20215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Floor				          </a:t>
            </a:r>
            <a:r>
              <a:rPr lang="en-US" sz="2000" kern="1200" dirty="0">
                <a:solidFill>
                  <a:schemeClr val="accent2"/>
                </a:solidFill>
              </a:rPr>
              <a:t>(1946)</a:t>
            </a:r>
            <a:endParaRPr lang="en-GB" sz="2000" kern="1200" dirty="0">
              <a:solidFill>
                <a:schemeClr val="accent2"/>
              </a:solidFill>
            </a:endParaRPr>
          </a:p>
          <a:p>
            <a:pPr marL="228600" lvl="1" indent="-228600" algn="l" defTabSz="889000">
              <a:lnSpc>
                <a:spcPct val="90000"/>
              </a:lnSpc>
              <a:spcBef>
                <a:spcPct val="0"/>
              </a:spcBef>
              <a:spcAft>
                <a:spcPct val="15000"/>
              </a:spcAft>
              <a:buChar char="••"/>
            </a:pPr>
            <a:r>
              <a:rPr lang="en-US" sz="2000" kern="1200" dirty="0"/>
              <a:t>LDC ceiling			         </a:t>
            </a:r>
            <a:r>
              <a:rPr lang="en-US" sz="2000" kern="1200" dirty="0">
                <a:solidFill>
                  <a:srgbClr val="FF0000"/>
                </a:solidFill>
              </a:rPr>
              <a:t> </a:t>
            </a:r>
            <a:r>
              <a:rPr lang="en-US" sz="2000" kern="1200" dirty="0">
                <a:solidFill>
                  <a:schemeClr val="accent2"/>
                </a:solidFill>
              </a:rPr>
              <a:t>(1983)</a:t>
            </a:r>
            <a:endParaRPr lang="en-GB" sz="2000" kern="1200" dirty="0">
              <a:solidFill>
                <a:schemeClr val="accent2"/>
              </a:solidFill>
            </a:endParaRPr>
          </a:p>
          <a:p>
            <a:pPr marL="342900" lvl="2" indent="-171450" algn="l" defTabSz="800100">
              <a:lnSpc>
                <a:spcPct val="90000"/>
              </a:lnSpc>
              <a:spcBef>
                <a:spcPct val="0"/>
              </a:spcBef>
              <a:spcAft>
                <a:spcPct val="15000"/>
              </a:spcAft>
              <a:buChar char="••"/>
            </a:pPr>
            <a:r>
              <a:rPr lang="en-US" sz="1800" i="1" kern="1200" dirty="0">
                <a:solidFill>
                  <a:schemeClr val="tx1"/>
                </a:solidFill>
              </a:rPr>
              <a:t>No increase for LDC                              </a:t>
            </a:r>
            <a:r>
              <a:rPr lang="en-US" sz="1800" i="1" kern="1200" dirty="0">
                <a:solidFill>
                  <a:schemeClr val="accent2"/>
                </a:solidFill>
              </a:rPr>
              <a:t>(1983-1997)</a:t>
            </a:r>
            <a:endParaRPr lang="en-GB" sz="1800" i="1" kern="1200" dirty="0">
              <a:solidFill>
                <a:schemeClr val="accent2"/>
              </a:solidFill>
            </a:endParaRPr>
          </a:p>
          <a:p>
            <a:pPr marL="342900" lvl="2" indent="-171450" algn="l" defTabSz="800100">
              <a:lnSpc>
                <a:spcPct val="90000"/>
              </a:lnSpc>
              <a:spcBef>
                <a:spcPct val="0"/>
              </a:spcBef>
              <a:spcAft>
                <a:spcPct val="15000"/>
              </a:spcAft>
              <a:buChar char="••"/>
            </a:pPr>
            <a:r>
              <a:rPr lang="en-US" sz="1800" i="1" kern="1200" dirty="0">
                <a:solidFill>
                  <a:schemeClr val="tx1"/>
                </a:solidFill>
              </a:rPr>
              <a:t>Ceiling 0.010 per cent</a:t>
            </a:r>
            <a:r>
              <a:rPr lang="en-US" sz="1800" i="1" kern="1200" dirty="0">
                <a:solidFill>
                  <a:schemeClr val="accent2"/>
                </a:solidFill>
              </a:rPr>
              <a:t>		                  (1998)</a:t>
            </a:r>
            <a:endParaRPr lang="en-GB" sz="1800" i="1" kern="1200" dirty="0">
              <a:solidFill>
                <a:schemeClr val="accent2"/>
              </a:solidFill>
            </a:endParaRPr>
          </a:p>
          <a:p>
            <a:pPr marL="228600" lvl="1" indent="-228600" algn="l" defTabSz="889000">
              <a:lnSpc>
                <a:spcPct val="90000"/>
              </a:lnSpc>
              <a:spcBef>
                <a:spcPct val="0"/>
              </a:spcBef>
              <a:spcAft>
                <a:spcPct val="15000"/>
              </a:spcAft>
              <a:buChar char="••"/>
            </a:pPr>
            <a:r>
              <a:rPr lang="en-US" sz="2000" kern="1200" dirty="0"/>
              <a:t>Maximum ceiling		          </a:t>
            </a:r>
            <a:r>
              <a:rPr lang="en-US" sz="2000" kern="1200" dirty="0">
                <a:solidFill>
                  <a:schemeClr val="accent2"/>
                </a:solidFill>
              </a:rPr>
              <a:t>(1946)</a:t>
            </a:r>
            <a:endParaRPr lang="en-GB" sz="2000" kern="1200" dirty="0">
              <a:solidFill>
                <a:schemeClr val="accent2"/>
              </a:solidFill>
            </a:endParaRPr>
          </a:p>
        </p:txBody>
      </p:sp>
      <p:sp>
        <p:nvSpPr>
          <p:cNvPr id="16" name="Freeform 15"/>
          <p:cNvSpPr/>
          <p:nvPr/>
        </p:nvSpPr>
        <p:spPr>
          <a:xfrm>
            <a:off x="3276597" y="3802711"/>
            <a:ext cx="5608321" cy="899220"/>
          </a:xfrm>
          <a:custGeom>
            <a:avLst/>
            <a:gdLst>
              <a:gd name="connsiteX0" fmla="*/ 149873 w 899219"/>
              <a:gd name="connsiteY0" fmla="*/ 0 h 5608320"/>
              <a:gd name="connsiteX1" fmla="*/ 749346 w 899219"/>
              <a:gd name="connsiteY1" fmla="*/ 0 h 5608320"/>
              <a:gd name="connsiteX2" fmla="*/ 899219 w 899219"/>
              <a:gd name="connsiteY2" fmla="*/ 149873 h 5608320"/>
              <a:gd name="connsiteX3" fmla="*/ 899219 w 899219"/>
              <a:gd name="connsiteY3" fmla="*/ 5608320 h 5608320"/>
              <a:gd name="connsiteX4" fmla="*/ 899219 w 899219"/>
              <a:gd name="connsiteY4" fmla="*/ 5608320 h 5608320"/>
              <a:gd name="connsiteX5" fmla="*/ 0 w 899219"/>
              <a:gd name="connsiteY5" fmla="*/ 5608320 h 5608320"/>
              <a:gd name="connsiteX6" fmla="*/ 0 w 899219"/>
              <a:gd name="connsiteY6" fmla="*/ 5608320 h 5608320"/>
              <a:gd name="connsiteX7" fmla="*/ 0 w 899219"/>
              <a:gd name="connsiteY7" fmla="*/ 149873 h 5608320"/>
              <a:gd name="connsiteX8" fmla="*/ 149873 w 899219"/>
              <a:gd name="connsiteY8" fmla="*/ 0 h 5608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9219" h="5608320">
                <a:moveTo>
                  <a:pt x="899219" y="934742"/>
                </a:moveTo>
                <a:lnTo>
                  <a:pt x="899219" y="4673578"/>
                </a:lnTo>
                <a:cubicBezTo>
                  <a:pt x="899219" y="5189823"/>
                  <a:pt x="888460" y="5608317"/>
                  <a:pt x="875189" y="5608317"/>
                </a:cubicBezTo>
                <a:lnTo>
                  <a:pt x="0" y="5608317"/>
                </a:lnTo>
                <a:lnTo>
                  <a:pt x="0" y="5608317"/>
                </a:lnTo>
                <a:lnTo>
                  <a:pt x="0" y="3"/>
                </a:lnTo>
                <a:lnTo>
                  <a:pt x="0" y="3"/>
                </a:lnTo>
                <a:lnTo>
                  <a:pt x="875189" y="3"/>
                </a:lnTo>
                <a:cubicBezTo>
                  <a:pt x="888460" y="3"/>
                  <a:pt x="899219" y="418497"/>
                  <a:pt x="899219" y="934742"/>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7721" rIns="291546" bIns="167722"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Debt burden adjustment	                       </a:t>
            </a:r>
            <a:r>
              <a:rPr lang="en-US" sz="2000" kern="1200" dirty="0">
                <a:solidFill>
                  <a:schemeClr val="accent2"/>
                </a:solidFill>
              </a:rPr>
              <a:t>(1986)</a:t>
            </a:r>
            <a:endParaRPr lang="en-GB" sz="2000" kern="1200" dirty="0">
              <a:solidFill>
                <a:schemeClr val="accent2"/>
              </a:solidFill>
            </a:endParaRPr>
          </a:p>
          <a:p>
            <a:pPr marL="228600" lvl="1" indent="-228600" algn="l" defTabSz="889000">
              <a:lnSpc>
                <a:spcPct val="90000"/>
              </a:lnSpc>
              <a:spcBef>
                <a:spcPct val="0"/>
              </a:spcBef>
              <a:spcAft>
                <a:spcPct val="15000"/>
              </a:spcAft>
              <a:buChar char="••"/>
            </a:pPr>
            <a:r>
              <a:rPr lang="en-US" sz="2000" kern="1200" dirty="0"/>
              <a:t>Low per capita income adjustment        </a:t>
            </a:r>
            <a:r>
              <a:rPr lang="en-US" sz="2000" kern="1200" dirty="0">
                <a:solidFill>
                  <a:schemeClr val="accent2"/>
                </a:solidFill>
              </a:rPr>
              <a:t>(1946)</a:t>
            </a:r>
            <a:endParaRPr lang="en-GB" sz="2000" kern="1200" dirty="0">
              <a:solidFill>
                <a:schemeClr val="accent2"/>
              </a:solidFill>
            </a:endParaRPr>
          </a:p>
        </p:txBody>
      </p:sp>
      <p:sp>
        <p:nvSpPr>
          <p:cNvPr id="2" name="Title 1"/>
          <p:cNvSpPr>
            <a:spLocks noGrp="1"/>
          </p:cNvSpPr>
          <p:nvPr>
            <p:ph type="title"/>
          </p:nvPr>
        </p:nvSpPr>
        <p:spPr>
          <a:xfrm>
            <a:off x="1205298" y="-152400"/>
            <a:ext cx="7633901" cy="990600"/>
          </a:xfrm>
        </p:spPr>
        <p:txBody>
          <a:bodyPr>
            <a:noAutofit/>
          </a:bodyPr>
          <a:lstStyle/>
          <a:p>
            <a:pPr algn="l">
              <a:lnSpc>
                <a:spcPct val="100000"/>
              </a:lnSpc>
            </a:pPr>
            <a:r>
              <a:rPr lang="en-US" sz="2800" b="1" dirty="0">
                <a:solidFill>
                  <a:schemeClr val="bg1"/>
                </a:solidFill>
              </a:rPr>
              <a:t>Main components of the methodology </a:t>
            </a:r>
            <a:endParaRPr lang="en-GB" sz="2800" b="1" dirty="0">
              <a:solidFill>
                <a:schemeClr val="bg1"/>
              </a:solidFill>
            </a:endParaRPr>
          </a:p>
        </p:txBody>
      </p:sp>
      <p:sp>
        <p:nvSpPr>
          <p:cNvPr id="4" name="Slide Number Placeholder 3"/>
          <p:cNvSpPr>
            <a:spLocks noGrp="1"/>
          </p:cNvSpPr>
          <p:nvPr>
            <p:ph type="sldNum" sz="quarter" idx="12"/>
          </p:nvPr>
        </p:nvSpPr>
        <p:spPr>
          <a:xfrm>
            <a:off x="7010400" y="6381750"/>
            <a:ext cx="2133600" cy="476250"/>
          </a:xfrm>
        </p:spPr>
        <p:txBody>
          <a:bodyPr/>
          <a:lstStyle/>
          <a:p>
            <a:fld id="{6362C644-CE77-42B8-B5CD-5CB7A7CBCD84}" type="slidenum">
              <a:rPr lang="en-GB" smtClean="0"/>
              <a:t>6</a:t>
            </a:fld>
            <a:endParaRPr lang="en-GB" dirty="0"/>
          </a:p>
        </p:txBody>
      </p:sp>
      <p:sp>
        <p:nvSpPr>
          <p:cNvPr id="7" name="Content Placeholder 5"/>
          <p:cNvSpPr txBox="1">
            <a:spLocks/>
          </p:cNvSpPr>
          <p:nvPr/>
        </p:nvSpPr>
        <p:spPr>
          <a:xfrm>
            <a:off x="304800" y="914401"/>
            <a:ext cx="8507335" cy="1143846"/>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a:spcBef>
                <a:spcPts val="600"/>
              </a:spcBef>
            </a:pPr>
            <a:r>
              <a:rPr lang="en-US" sz="3100" dirty="0">
                <a:solidFill>
                  <a:schemeClr val="tx1">
                    <a:lumMod val="85000"/>
                    <a:lumOff val="15000"/>
                  </a:schemeClr>
                </a:solidFill>
              </a:rPr>
              <a:t>In resolution 70/245, the GA determined the elements of the scale calculation for the 2016-2018 period.</a:t>
            </a:r>
          </a:p>
          <a:p>
            <a:pPr>
              <a:spcBef>
                <a:spcPts val="600"/>
              </a:spcBef>
            </a:pPr>
            <a:r>
              <a:rPr lang="en-US" sz="3100" dirty="0">
                <a:solidFill>
                  <a:schemeClr val="tx1">
                    <a:lumMod val="85000"/>
                    <a:lumOff val="15000"/>
                  </a:schemeClr>
                </a:solidFill>
              </a:rPr>
              <a:t>Three main components of the methodology:</a:t>
            </a:r>
          </a:p>
          <a:p>
            <a:pPr marL="457200" lvl="1" indent="0">
              <a:buFont typeface="Courier New" pitchFamily="49" charset="0"/>
              <a:buNone/>
            </a:pPr>
            <a:endParaRPr lang="en-US" dirty="0"/>
          </a:p>
        </p:txBody>
      </p:sp>
      <p:sp>
        <p:nvSpPr>
          <p:cNvPr id="13" name="Freeform 12"/>
          <p:cNvSpPr/>
          <p:nvPr/>
        </p:nvSpPr>
        <p:spPr>
          <a:xfrm>
            <a:off x="180753" y="2058247"/>
            <a:ext cx="3151599" cy="1566148"/>
          </a:xfrm>
          <a:custGeom>
            <a:avLst/>
            <a:gdLst>
              <a:gd name="connsiteX0" fmla="*/ 0 w 3151599"/>
              <a:gd name="connsiteY0" fmla="*/ 261030 h 1566148"/>
              <a:gd name="connsiteX1" fmla="*/ 261030 w 3151599"/>
              <a:gd name="connsiteY1" fmla="*/ 0 h 1566148"/>
              <a:gd name="connsiteX2" fmla="*/ 2890569 w 3151599"/>
              <a:gd name="connsiteY2" fmla="*/ 0 h 1566148"/>
              <a:gd name="connsiteX3" fmla="*/ 3151599 w 3151599"/>
              <a:gd name="connsiteY3" fmla="*/ 261030 h 1566148"/>
              <a:gd name="connsiteX4" fmla="*/ 3151599 w 3151599"/>
              <a:gd name="connsiteY4" fmla="*/ 1305118 h 1566148"/>
              <a:gd name="connsiteX5" fmla="*/ 2890569 w 3151599"/>
              <a:gd name="connsiteY5" fmla="*/ 1566148 h 1566148"/>
              <a:gd name="connsiteX6" fmla="*/ 261030 w 3151599"/>
              <a:gd name="connsiteY6" fmla="*/ 1566148 h 1566148"/>
              <a:gd name="connsiteX7" fmla="*/ 0 w 3151599"/>
              <a:gd name="connsiteY7" fmla="*/ 1305118 h 1566148"/>
              <a:gd name="connsiteX8" fmla="*/ 0 w 3151599"/>
              <a:gd name="connsiteY8" fmla="*/ 261030 h 1566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51599" h="1566148">
                <a:moveTo>
                  <a:pt x="0" y="261030"/>
                </a:moveTo>
                <a:cubicBezTo>
                  <a:pt x="0" y="116867"/>
                  <a:pt x="116867" y="0"/>
                  <a:pt x="261030" y="0"/>
                </a:cubicBezTo>
                <a:lnTo>
                  <a:pt x="2890569" y="0"/>
                </a:lnTo>
                <a:cubicBezTo>
                  <a:pt x="3034732" y="0"/>
                  <a:pt x="3151599" y="116867"/>
                  <a:pt x="3151599" y="261030"/>
                </a:cubicBezTo>
                <a:lnTo>
                  <a:pt x="3151599" y="1305118"/>
                </a:lnTo>
                <a:cubicBezTo>
                  <a:pt x="3151599" y="1449281"/>
                  <a:pt x="3034732" y="1566148"/>
                  <a:pt x="2890569" y="1566148"/>
                </a:cubicBezTo>
                <a:lnTo>
                  <a:pt x="261030" y="1566148"/>
                </a:lnTo>
                <a:cubicBezTo>
                  <a:pt x="116867" y="1566148"/>
                  <a:pt x="0" y="1449281"/>
                  <a:pt x="0" y="1305118"/>
                </a:cubicBezTo>
                <a:lnTo>
                  <a:pt x="0" y="26103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7893" tIns="122173" rIns="167893" bIns="122173" numCol="1" spcCol="1270" anchor="ctr" anchorCtr="0">
            <a:noAutofit/>
          </a:bodyPr>
          <a:lstStyle/>
          <a:p>
            <a:pPr lvl="0" algn="ctr" defTabSz="1066800">
              <a:lnSpc>
                <a:spcPct val="90000"/>
              </a:lnSpc>
              <a:spcBef>
                <a:spcPct val="0"/>
              </a:spcBef>
              <a:spcAft>
                <a:spcPct val="35000"/>
              </a:spcAft>
            </a:pPr>
            <a:r>
              <a:rPr lang="en-US" sz="2400" kern="1200" dirty="0"/>
              <a:t>Comparative estimates of income</a:t>
            </a:r>
          </a:p>
        </p:txBody>
      </p:sp>
      <p:sp>
        <p:nvSpPr>
          <p:cNvPr id="14" name="Freeform 13"/>
          <p:cNvSpPr/>
          <p:nvPr/>
        </p:nvSpPr>
        <p:spPr>
          <a:xfrm>
            <a:off x="3361691" y="2177440"/>
            <a:ext cx="5602844" cy="1327761"/>
          </a:xfrm>
          <a:custGeom>
            <a:avLst/>
            <a:gdLst>
              <a:gd name="connsiteX0" fmla="*/ 221298 w 1327760"/>
              <a:gd name="connsiteY0" fmla="*/ 0 h 5602843"/>
              <a:gd name="connsiteX1" fmla="*/ 1106462 w 1327760"/>
              <a:gd name="connsiteY1" fmla="*/ 0 h 5602843"/>
              <a:gd name="connsiteX2" fmla="*/ 1327760 w 1327760"/>
              <a:gd name="connsiteY2" fmla="*/ 221298 h 5602843"/>
              <a:gd name="connsiteX3" fmla="*/ 1327760 w 1327760"/>
              <a:gd name="connsiteY3" fmla="*/ 5602843 h 5602843"/>
              <a:gd name="connsiteX4" fmla="*/ 1327760 w 1327760"/>
              <a:gd name="connsiteY4" fmla="*/ 5602843 h 5602843"/>
              <a:gd name="connsiteX5" fmla="*/ 0 w 1327760"/>
              <a:gd name="connsiteY5" fmla="*/ 5602843 h 5602843"/>
              <a:gd name="connsiteX6" fmla="*/ 0 w 1327760"/>
              <a:gd name="connsiteY6" fmla="*/ 5602843 h 5602843"/>
              <a:gd name="connsiteX7" fmla="*/ 0 w 1327760"/>
              <a:gd name="connsiteY7" fmla="*/ 221298 h 5602843"/>
              <a:gd name="connsiteX8" fmla="*/ 221298 w 1327760"/>
              <a:gd name="connsiteY8" fmla="*/ 0 h 5602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27760" h="5602843">
                <a:moveTo>
                  <a:pt x="1327760" y="933828"/>
                </a:moveTo>
                <a:lnTo>
                  <a:pt x="1327760" y="4669015"/>
                </a:lnTo>
                <a:cubicBezTo>
                  <a:pt x="1327760" y="5184755"/>
                  <a:pt x="1304280" y="5602841"/>
                  <a:pt x="1275317" y="5602841"/>
                </a:cubicBezTo>
                <a:lnTo>
                  <a:pt x="0" y="5602841"/>
                </a:lnTo>
                <a:lnTo>
                  <a:pt x="0" y="5602841"/>
                </a:lnTo>
                <a:lnTo>
                  <a:pt x="0" y="2"/>
                </a:lnTo>
                <a:lnTo>
                  <a:pt x="0" y="2"/>
                </a:lnTo>
                <a:lnTo>
                  <a:pt x="1275317" y="2"/>
                </a:lnTo>
                <a:cubicBezTo>
                  <a:pt x="1304280" y="2"/>
                  <a:pt x="1327760" y="418088"/>
                  <a:pt x="1327760" y="933828"/>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88641" rIns="312466" bIns="188642" numCol="1" spcCol="1270" anchor="ctr" anchorCtr="0">
            <a:noAutofit/>
          </a:bodyPr>
          <a:lstStyle/>
          <a:p>
            <a:pPr marL="228600" lvl="1" indent="-228600" algn="l" defTabSz="889000">
              <a:lnSpc>
                <a:spcPct val="90000"/>
              </a:lnSpc>
              <a:spcBef>
                <a:spcPct val="0"/>
              </a:spcBef>
              <a:spcAft>
                <a:spcPct val="15000"/>
              </a:spcAft>
              <a:buChar char="••"/>
            </a:pPr>
            <a:endParaRPr lang="en-GB" sz="2000" kern="1200" dirty="0"/>
          </a:p>
          <a:p>
            <a:pPr marL="228600" lvl="1" indent="-228600" algn="l" defTabSz="889000">
              <a:lnSpc>
                <a:spcPct val="90000"/>
              </a:lnSpc>
              <a:spcBef>
                <a:spcPct val="0"/>
              </a:spcBef>
              <a:spcAft>
                <a:spcPct val="15000"/>
              </a:spcAft>
              <a:buChar char="••"/>
            </a:pPr>
            <a:r>
              <a:rPr lang="en-US" sz="2000" kern="1200" dirty="0"/>
              <a:t>National Income 		         </a:t>
            </a:r>
            <a:r>
              <a:rPr lang="en-US" sz="2000" kern="1200" dirty="0">
                <a:solidFill>
                  <a:schemeClr val="accent2"/>
                </a:solidFill>
              </a:rPr>
              <a:t>(1946)</a:t>
            </a:r>
            <a:endParaRPr lang="en-GB" sz="2000" kern="1200" dirty="0"/>
          </a:p>
          <a:p>
            <a:pPr marL="228600" lvl="1" indent="-228600" algn="l" defTabSz="889000">
              <a:lnSpc>
                <a:spcPct val="90000"/>
              </a:lnSpc>
              <a:spcBef>
                <a:spcPct val="0"/>
              </a:spcBef>
              <a:spcAft>
                <a:spcPct val="15000"/>
              </a:spcAft>
              <a:buChar char="••"/>
            </a:pPr>
            <a:r>
              <a:rPr lang="en-US" sz="2000" kern="1200" dirty="0"/>
              <a:t>Conversion rates 		         </a:t>
            </a:r>
            <a:r>
              <a:rPr lang="en-US" sz="2000" kern="1200" dirty="0">
                <a:solidFill>
                  <a:schemeClr val="accent2"/>
                </a:solidFill>
              </a:rPr>
              <a:t>(1946)</a:t>
            </a:r>
            <a:endParaRPr lang="en-GB" sz="2000" kern="1200" dirty="0">
              <a:solidFill>
                <a:schemeClr val="accent2"/>
              </a:solidFill>
            </a:endParaRPr>
          </a:p>
          <a:p>
            <a:pPr marL="228600" lvl="1" indent="-228600" algn="l" defTabSz="889000">
              <a:lnSpc>
                <a:spcPct val="90000"/>
              </a:lnSpc>
              <a:spcBef>
                <a:spcPct val="0"/>
              </a:spcBef>
              <a:spcAft>
                <a:spcPct val="15000"/>
              </a:spcAft>
              <a:buChar char="••"/>
            </a:pPr>
            <a:r>
              <a:rPr lang="en-US" sz="2000" kern="1200" dirty="0"/>
              <a:t>Base period			         </a:t>
            </a:r>
            <a:r>
              <a:rPr lang="en-US" sz="2000" kern="1200" dirty="0">
                <a:solidFill>
                  <a:schemeClr val="accent2"/>
                </a:solidFill>
              </a:rPr>
              <a:t>(1946)</a:t>
            </a:r>
            <a:endParaRPr lang="en-GB" sz="2000" kern="1200" dirty="0">
              <a:solidFill>
                <a:schemeClr val="accent2"/>
              </a:solidFill>
            </a:endParaRPr>
          </a:p>
          <a:p>
            <a:pPr marL="342900" lvl="2" indent="-171450" algn="l" defTabSz="800100">
              <a:lnSpc>
                <a:spcPct val="90000"/>
              </a:lnSpc>
              <a:spcBef>
                <a:spcPct val="0"/>
              </a:spcBef>
              <a:spcAft>
                <a:spcPct val="15000"/>
              </a:spcAft>
              <a:buChar char="••"/>
            </a:pPr>
            <a:r>
              <a:rPr lang="en-US" sz="1800" i="1" kern="1200" dirty="0">
                <a:solidFill>
                  <a:schemeClr val="tx1"/>
                </a:solidFill>
              </a:rPr>
              <a:t>Two base periods: 3 and 6 years</a:t>
            </a:r>
            <a:r>
              <a:rPr lang="en-US" sz="1800" i="1" kern="1200" dirty="0">
                <a:solidFill>
                  <a:schemeClr val="accent2"/>
                </a:solidFill>
              </a:rPr>
              <a:t> 	                 (2001)</a:t>
            </a:r>
            <a:r>
              <a:rPr lang="en-US" sz="2000" kern="1200" dirty="0"/>
              <a:t>	</a:t>
            </a:r>
            <a:endParaRPr lang="en-GB" sz="2000" kern="1200" dirty="0">
              <a:solidFill>
                <a:schemeClr val="accent2"/>
              </a:solidFill>
            </a:endParaRPr>
          </a:p>
          <a:p>
            <a:pPr marL="228600" lvl="1" indent="-228600" algn="l" defTabSz="889000">
              <a:lnSpc>
                <a:spcPct val="90000"/>
              </a:lnSpc>
              <a:spcBef>
                <a:spcPct val="0"/>
              </a:spcBef>
              <a:spcAft>
                <a:spcPct val="15000"/>
              </a:spcAft>
              <a:buChar char="••"/>
            </a:pPr>
            <a:endParaRPr lang="en-GB" sz="2000" kern="1200" dirty="0"/>
          </a:p>
        </p:txBody>
      </p:sp>
      <p:sp>
        <p:nvSpPr>
          <p:cNvPr id="15" name="Freeform 14"/>
          <p:cNvSpPr/>
          <p:nvPr/>
        </p:nvSpPr>
        <p:spPr>
          <a:xfrm>
            <a:off x="180753" y="3680596"/>
            <a:ext cx="3154680" cy="1124024"/>
          </a:xfrm>
          <a:custGeom>
            <a:avLst/>
            <a:gdLst>
              <a:gd name="connsiteX0" fmla="*/ 0 w 3154680"/>
              <a:gd name="connsiteY0" fmla="*/ 187341 h 1124024"/>
              <a:gd name="connsiteX1" fmla="*/ 187341 w 3154680"/>
              <a:gd name="connsiteY1" fmla="*/ 0 h 1124024"/>
              <a:gd name="connsiteX2" fmla="*/ 2967339 w 3154680"/>
              <a:gd name="connsiteY2" fmla="*/ 0 h 1124024"/>
              <a:gd name="connsiteX3" fmla="*/ 3154680 w 3154680"/>
              <a:gd name="connsiteY3" fmla="*/ 187341 h 1124024"/>
              <a:gd name="connsiteX4" fmla="*/ 3154680 w 3154680"/>
              <a:gd name="connsiteY4" fmla="*/ 936683 h 1124024"/>
              <a:gd name="connsiteX5" fmla="*/ 2967339 w 3154680"/>
              <a:gd name="connsiteY5" fmla="*/ 1124024 h 1124024"/>
              <a:gd name="connsiteX6" fmla="*/ 187341 w 3154680"/>
              <a:gd name="connsiteY6" fmla="*/ 1124024 h 1124024"/>
              <a:gd name="connsiteX7" fmla="*/ 0 w 3154680"/>
              <a:gd name="connsiteY7" fmla="*/ 936683 h 1124024"/>
              <a:gd name="connsiteX8" fmla="*/ 0 w 3154680"/>
              <a:gd name="connsiteY8" fmla="*/ 187341 h 1124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54680" h="1124024">
                <a:moveTo>
                  <a:pt x="0" y="187341"/>
                </a:moveTo>
                <a:cubicBezTo>
                  <a:pt x="0" y="83875"/>
                  <a:pt x="83875" y="0"/>
                  <a:pt x="187341" y="0"/>
                </a:cubicBezTo>
                <a:lnTo>
                  <a:pt x="2967339" y="0"/>
                </a:lnTo>
                <a:cubicBezTo>
                  <a:pt x="3070805" y="0"/>
                  <a:pt x="3154680" y="83875"/>
                  <a:pt x="3154680" y="187341"/>
                </a:cubicBezTo>
                <a:lnTo>
                  <a:pt x="3154680" y="936683"/>
                </a:lnTo>
                <a:cubicBezTo>
                  <a:pt x="3154680" y="1040149"/>
                  <a:pt x="3070805" y="1124024"/>
                  <a:pt x="2967339" y="1124024"/>
                </a:cubicBezTo>
                <a:lnTo>
                  <a:pt x="187341" y="1124024"/>
                </a:lnTo>
                <a:cubicBezTo>
                  <a:pt x="83875" y="1124024"/>
                  <a:pt x="0" y="1040149"/>
                  <a:pt x="0" y="936683"/>
                </a:cubicBezTo>
                <a:lnTo>
                  <a:pt x="0" y="18734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6310" tIns="100590" rIns="146310" bIns="100590" numCol="1" spcCol="1270" anchor="ctr" anchorCtr="0">
            <a:noAutofit/>
          </a:bodyPr>
          <a:lstStyle/>
          <a:p>
            <a:pPr lvl="0" algn="ctr" defTabSz="1066800">
              <a:lnSpc>
                <a:spcPct val="90000"/>
              </a:lnSpc>
              <a:spcBef>
                <a:spcPct val="0"/>
              </a:spcBef>
              <a:spcAft>
                <a:spcPct val="35000"/>
              </a:spcAft>
            </a:pPr>
            <a:r>
              <a:rPr lang="en-US" sz="2400" kern="1200" dirty="0"/>
              <a:t>Relief Measures</a:t>
            </a:r>
          </a:p>
        </p:txBody>
      </p:sp>
      <p:sp>
        <p:nvSpPr>
          <p:cNvPr id="17" name="Freeform 16"/>
          <p:cNvSpPr/>
          <p:nvPr/>
        </p:nvSpPr>
        <p:spPr>
          <a:xfrm>
            <a:off x="180753" y="4860822"/>
            <a:ext cx="3151599" cy="1767730"/>
          </a:xfrm>
          <a:custGeom>
            <a:avLst/>
            <a:gdLst>
              <a:gd name="connsiteX0" fmla="*/ 0 w 3151599"/>
              <a:gd name="connsiteY0" fmla="*/ 294628 h 1767730"/>
              <a:gd name="connsiteX1" fmla="*/ 294628 w 3151599"/>
              <a:gd name="connsiteY1" fmla="*/ 0 h 1767730"/>
              <a:gd name="connsiteX2" fmla="*/ 2856971 w 3151599"/>
              <a:gd name="connsiteY2" fmla="*/ 0 h 1767730"/>
              <a:gd name="connsiteX3" fmla="*/ 3151599 w 3151599"/>
              <a:gd name="connsiteY3" fmla="*/ 294628 h 1767730"/>
              <a:gd name="connsiteX4" fmla="*/ 3151599 w 3151599"/>
              <a:gd name="connsiteY4" fmla="*/ 1473102 h 1767730"/>
              <a:gd name="connsiteX5" fmla="*/ 2856971 w 3151599"/>
              <a:gd name="connsiteY5" fmla="*/ 1767730 h 1767730"/>
              <a:gd name="connsiteX6" fmla="*/ 294628 w 3151599"/>
              <a:gd name="connsiteY6" fmla="*/ 1767730 h 1767730"/>
              <a:gd name="connsiteX7" fmla="*/ 0 w 3151599"/>
              <a:gd name="connsiteY7" fmla="*/ 1473102 h 1767730"/>
              <a:gd name="connsiteX8" fmla="*/ 0 w 3151599"/>
              <a:gd name="connsiteY8" fmla="*/ 294628 h 176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51599" h="1767730">
                <a:moveTo>
                  <a:pt x="0" y="294628"/>
                </a:moveTo>
                <a:cubicBezTo>
                  <a:pt x="0" y="131909"/>
                  <a:pt x="131909" y="0"/>
                  <a:pt x="294628" y="0"/>
                </a:cubicBezTo>
                <a:lnTo>
                  <a:pt x="2856971" y="0"/>
                </a:lnTo>
                <a:cubicBezTo>
                  <a:pt x="3019690" y="0"/>
                  <a:pt x="3151599" y="131909"/>
                  <a:pt x="3151599" y="294628"/>
                </a:cubicBezTo>
                <a:lnTo>
                  <a:pt x="3151599" y="1473102"/>
                </a:lnTo>
                <a:cubicBezTo>
                  <a:pt x="3151599" y="1635821"/>
                  <a:pt x="3019690" y="1767730"/>
                  <a:pt x="2856971" y="1767730"/>
                </a:cubicBezTo>
                <a:lnTo>
                  <a:pt x="294628" y="1767730"/>
                </a:lnTo>
                <a:cubicBezTo>
                  <a:pt x="131909" y="1767730"/>
                  <a:pt x="0" y="1635821"/>
                  <a:pt x="0" y="1473102"/>
                </a:cubicBezTo>
                <a:lnTo>
                  <a:pt x="0" y="29462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7733" tIns="132013" rIns="177733" bIns="132013" numCol="1" spcCol="1270" anchor="ctr" anchorCtr="0">
            <a:noAutofit/>
          </a:bodyPr>
          <a:lstStyle/>
          <a:p>
            <a:pPr lvl="0" algn="ctr" defTabSz="1066800">
              <a:lnSpc>
                <a:spcPct val="90000"/>
              </a:lnSpc>
              <a:spcBef>
                <a:spcPct val="0"/>
              </a:spcBef>
              <a:spcAft>
                <a:spcPct val="35000"/>
              </a:spcAft>
            </a:pPr>
            <a:r>
              <a:rPr lang="en-US" sz="2400" kern="1200" dirty="0"/>
              <a:t>Limits to scale</a:t>
            </a:r>
          </a:p>
        </p:txBody>
      </p:sp>
    </p:spTree>
    <p:extLst>
      <p:ext uri="{BB962C8B-B14F-4D97-AF65-F5344CB8AC3E}">
        <p14:creationId xmlns:p14="http://schemas.microsoft.com/office/powerpoint/2010/main" val="2831243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bg/>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xEl>
                                              <p:pRg st="3" end="3"/>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9">
                                            <p:txEl>
                                              <p:pRg st="1" end="1"/>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9">
                                            <p:txEl>
                                              <p:pRg st="2" end="2"/>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9">
                                            <p:txEl>
                                              <p:pRg st="3" end="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6" grpId="0" animBg="1"/>
      <p:bldP spid="13" grpId="0" animBg="1"/>
      <p:bldP spid="14" grpId="0" uiExpand="1" build="allAtOnce" animBg="1"/>
      <p:bldP spid="15"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52400"/>
            <a:ext cx="7391400" cy="533400"/>
          </a:xfrm>
        </p:spPr>
        <p:txBody>
          <a:bodyPr/>
          <a:lstStyle/>
          <a:p>
            <a:pPr algn="l">
              <a:lnSpc>
                <a:spcPct val="100000"/>
              </a:lnSpc>
            </a:pPr>
            <a:r>
              <a:rPr lang="en-US" sz="2800" b="1" dirty="0">
                <a:solidFill>
                  <a:schemeClr val="bg1"/>
                </a:solidFill>
              </a:rPr>
              <a:t>National income</a:t>
            </a:r>
            <a:endParaRPr lang="en-GB" sz="2800" b="1" dirty="0">
              <a:solidFill>
                <a:schemeClr val="bg1"/>
              </a:solidFill>
            </a:endParaRPr>
          </a:p>
        </p:txBody>
      </p:sp>
      <p:sp>
        <p:nvSpPr>
          <p:cNvPr id="6" name="Content Placeholder 5"/>
          <p:cNvSpPr>
            <a:spLocks noGrp="1"/>
          </p:cNvSpPr>
          <p:nvPr>
            <p:ph idx="1"/>
          </p:nvPr>
        </p:nvSpPr>
        <p:spPr>
          <a:xfrm>
            <a:off x="381000" y="1143000"/>
            <a:ext cx="8458200" cy="5562600"/>
          </a:xfrm>
        </p:spPr>
        <p:txBody>
          <a:bodyPr>
            <a:normAutofit/>
          </a:bodyPr>
          <a:lstStyle/>
          <a:p>
            <a:pPr>
              <a:spcAft>
                <a:spcPts val="1200"/>
              </a:spcAft>
            </a:pPr>
            <a:r>
              <a:rPr lang="en-US" b="1" dirty="0">
                <a:solidFill>
                  <a:schemeClr val="tx1">
                    <a:lumMod val="85000"/>
                    <a:lumOff val="15000"/>
                  </a:schemeClr>
                </a:solidFill>
              </a:rPr>
              <a:t>Income measure </a:t>
            </a:r>
            <a:r>
              <a:rPr lang="en-US" dirty="0">
                <a:solidFill>
                  <a:schemeClr val="tx1">
                    <a:lumMod val="85000"/>
                    <a:lumOff val="15000"/>
                  </a:schemeClr>
                </a:solidFill>
              </a:rPr>
              <a:t>is the first approximation of the Member States’ (MS) </a:t>
            </a:r>
            <a:r>
              <a:rPr lang="en-US" b="1" dirty="0">
                <a:solidFill>
                  <a:schemeClr val="tx1">
                    <a:lumMod val="85000"/>
                    <a:lumOff val="15000"/>
                  </a:schemeClr>
                </a:solidFill>
              </a:rPr>
              <a:t>capacity to pay</a:t>
            </a:r>
            <a:r>
              <a:rPr lang="en-US" dirty="0">
                <a:solidFill>
                  <a:schemeClr val="tx1">
                    <a:lumMod val="85000"/>
                    <a:lumOff val="15000"/>
                  </a:schemeClr>
                </a:solidFill>
              </a:rPr>
              <a:t>.</a:t>
            </a:r>
          </a:p>
          <a:p>
            <a:pPr>
              <a:spcAft>
                <a:spcPts val="1200"/>
              </a:spcAft>
            </a:pPr>
            <a:r>
              <a:rPr lang="en-US" b="1" dirty="0">
                <a:solidFill>
                  <a:schemeClr val="tx1">
                    <a:lumMod val="85000"/>
                    <a:lumOff val="15000"/>
                  </a:schemeClr>
                </a:solidFill>
              </a:rPr>
              <a:t>Gross National Income (GNI) </a:t>
            </a:r>
            <a:r>
              <a:rPr lang="en-US" dirty="0">
                <a:solidFill>
                  <a:schemeClr val="tx1">
                    <a:lumMod val="85000"/>
                    <a:lumOff val="15000"/>
                  </a:schemeClr>
                </a:solidFill>
              </a:rPr>
              <a:t>is used as the income measure.</a:t>
            </a:r>
          </a:p>
          <a:p>
            <a:pPr>
              <a:spcAft>
                <a:spcPts val="1200"/>
              </a:spcAft>
            </a:pPr>
            <a:r>
              <a:rPr lang="en-US" dirty="0">
                <a:solidFill>
                  <a:schemeClr val="tx1">
                    <a:lumMod val="85000"/>
                    <a:lumOff val="15000"/>
                  </a:schemeClr>
                </a:solidFill>
              </a:rPr>
              <a:t>The national income of an economy represents the </a:t>
            </a:r>
            <a:r>
              <a:rPr lang="en-US" b="1" dirty="0">
                <a:solidFill>
                  <a:schemeClr val="tx1">
                    <a:lumMod val="85000"/>
                    <a:lumOff val="15000"/>
                  </a:schemeClr>
                </a:solidFill>
              </a:rPr>
              <a:t>income</a:t>
            </a:r>
            <a:r>
              <a:rPr lang="en-US" dirty="0">
                <a:solidFill>
                  <a:schemeClr val="tx1">
                    <a:lumMod val="85000"/>
                    <a:lumOff val="15000"/>
                  </a:schemeClr>
                </a:solidFill>
              </a:rPr>
              <a:t> of its residents. It is obtained by adjusting the Gross Domestic Product (GDP) with the income of residents from activities abroad and the income of non-residents from activities in the country:</a:t>
            </a:r>
          </a:p>
          <a:p>
            <a:pPr marL="457200" lvl="1" indent="0" algn="ctr">
              <a:spcAft>
                <a:spcPts val="1200"/>
              </a:spcAft>
              <a:buNone/>
            </a:pPr>
            <a:r>
              <a:rPr lang="en-US" dirty="0">
                <a:solidFill>
                  <a:schemeClr val="tx1">
                    <a:lumMod val="85000"/>
                    <a:lumOff val="15000"/>
                  </a:schemeClr>
                </a:solidFill>
              </a:rPr>
              <a:t>GNI = GDP </a:t>
            </a:r>
            <a:r>
              <a:rPr lang="en-US" dirty="0"/>
              <a:t>- primary incomes payable to non-resident units + primary incomes receivable from non-resident units</a:t>
            </a:r>
            <a:endParaRPr lang="en-US" sz="1800" dirty="0">
              <a:solidFill>
                <a:schemeClr val="tx1">
                  <a:lumMod val="85000"/>
                  <a:lumOff val="15000"/>
                </a:schemeClr>
              </a:solidFill>
            </a:endParaRPr>
          </a:p>
        </p:txBody>
      </p:sp>
      <p:sp>
        <p:nvSpPr>
          <p:cNvPr id="3" name="Slide Number Placeholder 2"/>
          <p:cNvSpPr>
            <a:spLocks noGrp="1"/>
          </p:cNvSpPr>
          <p:nvPr>
            <p:ph type="sldNum" sz="quarter" idx="12"/>
          </p:nvPr>
        </p:nvSpPr>
        <p:spPr/>
        <p:txBody>
          <a:bodyPr/>
          <a:lstStyle/>
          <a:p>
            <a:fld id="{6362C644-CE77-42B8-B5CD-5CB7A7CBCD84}" type="slidenum">
              <a:rPr lang="en-GB" smtClean="0"/>
              <a:t>7</a:t>
            </a:fld>
            <a:endParaRPr lang="en-GB" dirty="0"/>
          </a:p>
        </p:txBody>
      </p:sp>
    </p:spTree>
    <p:extLst>
      <p:ext uri="{BB962C8B-B14F-4D97-AF65-F5344CB8AC3E}">
        <p14:creationId xmlns:p14="http://schemas.microsoft.com/office/powerpoint/2010/main" val="3857245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85060"/>
            <a:ext cx="7391400" cy="533400"/>
          </a:xfrm>
        </p:spPr>
        <p:txBody>
          <a:bodyPr/>
          <a:lstStyle/>
          <a:p>
            <a:pPr algn="l">
              <a:lnSpc>
                <a:spcPct val="100000"/>
              </a:lnSpc>
            </a:pPr>
            <a:r>
              <a:rPr lang="en-US" sz="2800" b="1" dirty="0">
                <a:solidFill>
                  <a:schemeClr val="bg1"/>
                </a:solidFill>
              </a:rPr>
              <a:t>Exchange rates</a:t>
            </a:r>
            <a:endParaRPr lang="en-GB" sz="2800" b="1" dirty="0">
              <a:solidFill>
                <a:schemeClr val="bg1"/>
              </a:solidFill>
            </a:endParaRPr>
          </a:p>
        </p:txBody>
      </p:sp>
      <p:sp>
        <p:nvSpPr>
          <p:cNvPr id="6" name="Content Placeholder 5"/>
          <p:cNvSpPr>
            <a:spLocks noGrp="1"/>
          </p:cNvSpPr>
          <p:nvPr>
            <p:ph idx="1"/>
          </p:nvPr>
        </p:nvSpPr>
        <p:spPr>
          <a:xfrm>
            <a:off x="457200" y="1371600"/>
            <a:ext cx="8382000" cy="5334000"/>
          </a:xfrm>
        </p:spPr>
        <p:txBody>
          <a:bodyPr>
            <a:normAutofit lnSpcReduction="10000"/>
          </a:bodyPr>
          <a:lstStyle/>
          <a:p>
            <a:pPr>
              <a:spcAft>
                <a:spcPts val="1200"/>
              </a:spcAft>
            </a:pPr>
            <a:r>
              <a:rPr lang="en-US" dirty="0">
                <a:solidFill>
                  <a:schemeClr val="tx1"/>
                </a:solidFill>
              </a:rPr>
              <a:t>To establish a comparable measure of income, GNI in national currency is converted to United States dollars (US$) using </a:t>
            </a:r>
            <a:r>
              <a:rPr lang="en-US" b="1" dirty="0">
                <a:solidFill>
                  <a:schemeClr val="tx1"/>
                </a:solidFill>
              </a:rPr>
              <a:t>market exchange rates (MERs</a:t>
            </a:r>
            <a:r>
              <a:rPr lang="en-US" dirty="0">
                <a:solidFill>
                  <a:schemeClr val="tx1"/>
                </a:solidFill>
              </a:rPr>
              <a:t>).</a:t>
            </a:r>
          </a:p>
          <a:p>
            <a:pPr>
              <a:spcAft>
                <a:spcPts val="1200"/>
              </a:spcAft>
            </a:pPr>
            <a:r>
              <a:rPr lang="en-US" dirty="0"/>
              <a:t>For MS for which no MERs are available, </a:t>
            </a:r>
            <a:r>
              <a:rPr lang="en-US" b="1" dirty="0"/>
              <a:t>United Nations operational rates </a:t>
            </a:r>
            <a:r>
              <a:rPr lang="en-US" dirty="0"/>
              <a:t>(UNOP) of exchange are used instead.</a:t>
            </a:r>
          </a:p>
          <a:p>
            <a:pPr>
              <a:spcAft>
                <a:spcPts val="1200"/>
              </a:spcAft>
            </a:pPr>
            <a:r>
              <a:rPr lang="en-US" dirty="0"/>
              <a:t>When MERs cause excessive fluctuations and distortions in the GNI of a particular MS, MERs may be replaced with </a:t>
            </a:r>
            <a:r>
              <a:rPr lang="en-US" b="1" dirty="0"/>
              <a:t>Price-adjusted rates of exchange (PARE) </a:t>
            </a:r>
            <a:r>
              <a:rPr lang="en-US" dirty="0"/>
              <a:t>or </a:t>
            </a:r>
            <a:r>
              <a:rPr lang="en-US" b="1" dirty="0"/>
              <a:t>other appropriate conversion rates</a:t>
            </a:r>
            <a:r>
              <a:rPr lang="en-US" dirty="0"/>
              <a:t>.</a:t>
            </a:r>
          </a:p>
          <a:p>
            <a:pPr marL="0" indent="0">
              <a:spcAft>
                <a:spcPts val="600"/>
              </a:spcAft>
              <a:buNone/>
            </a:pPr>
            <a:r>
              <a:rPr lang="en-US" b="1" dirty="0"/>
              <a:t>     </a:t>
            </a:r>
            <a:endParaRPr lang="en-GB" sz="2400" dirty="0"/>
          </a:p>
        </p:txBody>
      </p:sp>
      <p:sp>
        <p:nvSpPr>
          <p:cNvPr id="3" name="Slide Number Placeholder 2"/>
          <p:cNvSpPr>
            <a:spLocks noGrp="1"/>
          </p:cNvSpPr>
          <p:nvPr>
            <p:ph type="sldNum" sz="quarter" idx="12"/>
          </p:nvPr>
        </p:nvSpPr>
        <p:spPr/>
        <p:txBody>
          <a:bodyPr/>
          <a:lstStyle/>
          <a:p>
            <a:fld id="{6362C644-CE77-42B8-B5CD-5CB7A7CBCD84}" type="slidenum">
              <a:rPr lang="en-GB" smtClean="0"/>
              <a:t>8</a:t>
            </a:fld>
            <a:endParaRPr lang="en-GB"/>
          </a:p>
        </p:txBody>
      </p:sp>
    </p:spTree>
    <p:extLst>
      <p:ext uri="{BB962C8B-B14F-4D97-AF65-F5344CB8AC3E}">
        <p14:creationId xmlns:p14="http://schemas.microsoft.com/office/powerpoint/2010/main" val="2576576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00" y="6381750"/>
            <a:ext cx="2133600" cy="476250"/>
          </a:xfrm>
        </p:spPr>
        <p:txBody>
          <a:bodyPr/>
          <a:lstStyle/>
          <a:p>
            <a:fld id="{6362C644-CE77-42B8-B5CD-5CB7A7CBCD84}" type="slidenum">
              <a:rPr lang="en-GB" smtClean="0"/>
              <a:t>9</a:t>
            </a:fld>
            <a:endParaRPr lang="en-GB" dirty="0"/>
          </a:p>
        </p:txBody>
      </p:sp>
      <p:sp>
        <p:nvSpPr>
          <p:cNvPr id="2" name="TextBox 1"/>
          <p:cNvSpPr txBox="1"/>
          <p:nvPr/>
        </p:nvSpPr>
        <p:spPr>
          <a:xfrm>
            <a:off x="1219200" y="152400"/>
            <a:ext cx="3048000" cy="523220"/>
          </a:xfrm>
          <a:prstGeom prst="rect">
            <a:avLst/>
          </a:prstGeom>
          <a:noFill/>
        </p:spPr>
        <p:txBody>
          <a:bodyPr wrap="square" rtlCol="0">
            <a:spAutoFit/>
          </a:bodyPr>
          <a:lstStyle/>
          <a:p>
            <a:r>
              <a:rPr lang="en-US" sz="2800" b="1" dirty="0">
                <a:solidFill>
                  <a:schemeClr val="bg1"/>
                </a:solidFill>
              </a:rPr>
              <a:t>Systematic criteria</a:t>
            </a:r>
            <a:endParaRPr lang="en-GB" sz="2800" b="1" dirty="0">
              <a:solidFill>
                <a:schemeClr val="bg1"/>
              </a:solidFill>
            </a:endParaRPr>
          </a:p>
        </p:txBody>
      </p:sp>
      <p:grpSp>
        <p:nvGrpSpPr>
          <p:cNvPr id="6" name="Group 5"/>
          <p:cNvGrpSpPr/>
          <p:nvPr/>
        </p:nvGrpSpPr>
        <p:grpSpPr>
          <a:xfrm>
            <a:off x="152400" y="228600"/>
            <a:ext cx="8727652" cy="6574405"/>
            <a:chOff x="228600" y="228600"/>
            <a:chExt cx="8727652" cy="6574405"/>
          </a:xfrm>
        </p:grpSpPr>
        <p:cxnSp>
          <p:nvCxnSpPr>
            <p:cNvPr id="7" name="Straight Connector 6"/>
            <p:cNvCxnSpPr/>
            <p:nvPr/>
          </p:nvCxnSpPr>
          <p:spPr>
            <a:xfrm>
              <a:off x="8368806" y="5622618"/>
              <a:ext cx="13195" cy="473382"/>
            </a:xfrm>
            <a:prstGeom prst="line">
              <a:avLst/>
            </a:prstGeom>
            <a:ln w="19050"/>
          </p:spPr>
          <p:style>
            <a:lnRef idx="1">
              <a:schemeClr val="dk1"/>
            </a:lnRef>
            <a:fillRef idx="0">
              <a:schemeClr val="dk1"/>
            </a:fillRef>
            <a:effectRef idx="0">
              <a:schemeClr val="dk1"/>
            </a:effectRef>
            <a:fontRef idx="minor">
              <a:schemeClr val="tx1"/>
            </a:fontRef>
          </p:style>
        </p:cxnSp>
        <p:sp>
          <p:nvSpPr>
            <p:cNvPr id="8" name="Rectangle 7"/>
            <p:cNvSpPr/>
            <p:nvPr/>
          </p:nvSpPr>
          <p:spPr>
            <a:xfrm>
              <a:off x="228600" y="5030489"/>
              <a:ext cx="8522960" cy="989311"/>
            </a:xfrm>
            <a:prstGeom prst="rect">
              <a:avLst/>
            </a:prstGeom>
            <a:solidFill>
              <a:schemeClr val="accent1">
                <a:alpha val="14000"/>
              </a:schemeClr>
            </a:solidFill>
            <a:ln>
              <a:noFill/>
            </a:ln>
            <a:effectLst>
              <a:outerShdw blurRad="50800" dist="38100" dir="5400000" algn="t" rotWithShape="0">
                <a:prstClr val="black">
                  <a:alpha val="40000"/>
                </a:prstClr>
              </a:outerShd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9" name="Straight Connector 8"/>
            <p:cNvCxnSpPr/>
            <p:nvPr/>
          </p:nvCxnSpPr>
          <p:spPr>
            <a:xfrm>
              <a:off x="5974079" y="5484290"/>
              <a:ext cx="0" cy="611710"/>
            </a:xfrm>
            <a:prstGeom prst="line">
              <a:avLst/>
            </a:prstGeom>
            <a:ln w="19050"/>
          </p:spPr>
          <p:style>
            <a:lnRef idx="1">
              <a:schemeClr val="dk1"/>
            </a:lnRef>
            <a:fillRef idx="0">
              <a:schemeClr val="dk1"/>
            </a:fillRef>
            <a:effectRef idx="0">
              <a:schemeClr val="dk1"/>
            </a:effectRef>
            <a:fontRef idx="minor">
              <a:schemeClr val="tx1"/>
            </a:fontRef>
          </p:style>
        </p:cxnSp>
        <p:grpSp>
          <p:nvGrpSpPr>
            <p:cNvPr id="10" name="Group 9"/>
            <p:cNvGrpSpPr/>
            <p:nvPr/>
          </p:nvGrpSpPr>
          <p:grpSpPr>
            <a:xfrm>
              <a:off x="5974080" y="3657600"/>
              <a:ext cx="2407921" cy="1682705"/>
              <a:chOff x="4560597" y="69895"/>
              <a:chExt cx="2364921" cy="1682705"/>
            </a:xfrm>
          </p:grpSpPr>
          <p:cxnSp>
            <p:nvCxnSpPr>
              <p:cNvPr id="59" name="Straight Connector 58"/>
              <p:cNvCxnSpPr/>
              <p:nvPr/>
            </p:nvCxnSpPr>
            <p:spPr>
              <a:xfrm>
                <a:off x="5952608" y="69895"/>
                <a:ext cx="0" cy="1377905"/>
              </a:xfrm>
              <a:prstGeom prst="line">
                <a:avLst/>
              </a:prstGeom>
              <a:ln w="19050"/>
            </p:spPr>
            <p:style>
              <a:lnRef idx="1">
                <a:schemeClr val="dk1"/>
              </a:lnRef>
              <a:fillRef idx="0">
                <a:schemeClr val="dk1"/>
              </a:fillRef>
              <a:effectRef idx="0">
                <a:schemeClr val="dk1"/>
              </a:effectRef>
              <a:fontRef idx="minor">
                <a:schemeClr val="tx1"/>
              </a:fontRef>
            </p:style>
          </p:cxnSp>
          <p:cxnSp>
            <p:nvCxnSpPr>
              <p:cNvPr id="60" name="Straight Connector 59"/>
              <p:cNvCxnSpPr/>
              <p:nvPr/>
            </p:nvCxnSpPr>
            <p:spPr>
              <a:xfrm flipV="1">
                <a:off x="4560597" y="1442784"/>
                <a:ext cx="2351962" cy="5016"/>
              </a:xfrm>
              <a:prstGeom prst="line">
                <a:avLst/>
              </a:prstGeom>
              <a:ln w="19050"/>
            </p:spPr>
            <p:style>
              <a:lnRef idx="1">
                <a:schemeClr val="dk1"/>
              </a:lnRef>
              <a:fillRef idx="0">
                <a:schemeClr val="dk1"/>
              </a:fillRef>
              <a:effectRef idx="0">
                <a:schemeClr val="dk1"/>
              </a:effectRef>
              <a:fontRef idx="minor">
                <a:schemeClr val="tx1"/>
              </a:fontRef>
            </p:style>
          </p:cxnSp>
          <p:cxnSp>
            <p:nvCxnSpPr>
              <p:cNvPr id="61" name="Straight Connector 60"/>
              <p:cNvCxnSpPr/>
              <p:nvPr/>
            </p:nvCxnSpPr>
            <p:spPr>
              <a:xfrm>
                <a:off x="4560597" y="1447800"/>
                <a:ext cx="0" cy="304800"/>
              </a:xfrm>
              <a:prstGeom prst="line">
                <a:avLst/>
              </a:prstGeom>
              <a:ln w="19050"/>
            </p:spPr>
            <p:style>
              <a:lnRef idx="1">
                <a:schemeClr val="dk1"/>
              </a:lnRef>
              <a:fillRef idx="0">
                <a:schemeClr val="dk1"/>
              </a:fillRef>
              <a:effectRef idx="0">
                <a:schemeClr val="dk1"/>
              </a:effectRef>
              <a:fontRef idx="minor">
                <a:schemeClr val="tx1"/>
              </a:fontRef>
            </p:style>
          </p:cxnSp>
          <p:cxnSp>
            <p:nvCxnSpPr>
              <p:cNvPr id="62" name="Straight Connector 61"/>
              <p:cNvCxnSpPr/>
              <p:nvPr/>
            </p:nvCxnSpPr>
            <p:spPr>
              <a:xfrm>
                <a:off x="6925518" y="1447800"/>
                <a:ext cx="0" cy="304800"/>
              </a:xfrm>
              <a:prstGeom prst="line">
                <a:avLst/>
              </a:prstGeom>
              <a:ln w="19050"/>
            </p:spPr>
            <p:style>
              <a:lnRef idx="1">
                <a:schemeClr val="dk1"/>
              </a:lnRef>
              <a:fillRef idx="0">
                <a:schemeClr val="dk1"/>
              </a:fillRef>
              <a:effectRef idx="0">
                <a:schemeClr val="dk1"/>
              </a:effectRef>
              <a:fontRef idx="minor">
                <a:schemeClr val="tx1"/>
              </a:fontRef>
            </p:style>
          </p:cxnSp>
        </p:grpSp>
        <p:sp>
          <p:nvSpPr>
            <p:cNvPr id="11" name="Rectangle 10"/>
            <p:cNvSpPr/>
            <p:nvPr/>
          </p:nvSpPr>
          <p:spPr>
            <a:xfrm>
              <a:off x="228600" y="872836"/>
              <a:ext cx="8305800" cy="1219200"/>
            </a:xfrm>
            <a:prstGeom prst="rect">
              <a:avLst/>
            </a:prstGeom>
            <a:solidFill>
              <a:schemeClr val="accent1">
                <a:alpha val="14000"/>
              </a:schemeClr>
            </a:solidFill>
            <a:ln>
              <a:noFill/>
            </a:ln>
            <a:effectLst>
              <a:outerShdw blurRad="50800" dist="38100" dir="5400000" algn="t" rotWithShape="0">
                <a:prstClr val="black">
                  <a:alpha val="40000"/>
                </a:prstClr>
              </a:outerShd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p:nvSpPr>
          <p:spPr>
            <a:xfrm>
              <a:off x="228600" y="3029129"/>
              <a:ext cx="8522960" cy="1219200"/>
            </a:xfrm>
            <a:prstGeom prst="rect">
              <a:avLst/>
            </a:prstGeom>
            <a:solidFill>
              <a:schemeClr val="accent1">
                <a:alpha val="14000"/>
              </a:schemeClr>
            </a:solidFill>
            <a:ln>
              <a:noFill/>
            </a:ln>
            <a:effectLst>
              <a:outerShdw blurRad="50800" dist="38100" dir="5400000" algn="t" rotWithShape="0">
                <a:prstClr val="black">
                  <a:alpha val="40000"/>
                </a:prstClr>
              </a:outerShd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13" name="Straight Connector 12"/>
            <p:cNvCxnSpPr/>
            <p:nvPr/>
          </p:nvCxnSpPr>
          <p:spPr>
            <a:xfrm>
              <a:off x="4267200" y="1670095"/>
              <a:ext cx="0" cy="692105"/>
            </a:xfrm>
            <a:prstGeom prst="line">
              <a:avLst/>
            </a:prstGeom>
            <a:ln w="19050"/>
          </p:spPr>
          <p:style>
            <a:lnRef idx="1">
              <a:schemeClr val="dk1"/>
            </a:lnRef>
            <a:fillRef idx="0">
              <a:schemeClr val="dk1"/>
            </a:fillRef>
            <a:effectRef idx="0">
              <a:schemeClr val="dk1"/>
            </a:effectRef>
            <a:fontRef idx="minor">
              <a:schemeClr val="tx1"/>
            </a:fontRef>
          </p:style>
        </p:cxnSp>
        <p:grpSp>
          <p:nvGrpSpPr>
            <p:cNvPr id="15" name="Group 14"/>
            <p:cNvGrpSpPr/>
            <p:nvPr/>
          </p:nvGrpSpPr>
          <p:grpSpPr>
            <a:xfrm>
              <a:off x="4250772" y="762000"/>
              <a:ext cx="2311726" cy="646546"/>
              <a:chOff x="4888726" y="762000"/>
              <a:chExt cx="2270446" cy="646546"/>
            </a:xfrm>
          </p:grpSpPr>
          <p:cxnSp>
            <p:nvCxnSpPr>
              <p:cNvPr id="55" name="Straight Connector 54"/>
              <p:cNvCxnSpPr/>
              <p:nvPr/>
            </p:nvCxnSpPr>
            <p:spPr>
              <a:xfrm>
                <a:off x="6096000" y="762000"/>
                <a:ext cx="0" cy="304800"/>
              </a:xfrm>
              <a:prstGeom prst="line">
                <a:avLst/>
              </a:prstGeom>
              <a:ln w="19050"/>
            </p:spPr>
            <p:style>
              <a:lnRef idx="1">
                <a:schemeClr val="dk1"/>
              </a:lnRef>
              <a:fillRef idx="0">
                <a:schemeClr val="dk1"/>
              </a:fillRef>
              <a:effectRef idx="0">
                <a:schemeClr val="dk1"/>
              </a:effectRef>
              <a:fontRef idx="minor">
                <a:schemeClr val="tx1"/>
              </a:fontRef>
            </p:style>
          </p:cxnSp>
          <p:cxnSp>
            <p:nvCxnSpPr>
              <p:cNvPr id="56" name="Straight Connector 55"/>
              <p:cNvCxnSpPr/>
              <p:nvPr/>
            </p:nvCxnSpPr>
            <p:spPr>
              <a:xfrm>
                <a:off x="4888726" y="1066800"/>
                <a:ext cx="2270446"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7" name="Straight Connector 56"/>
              <p:cNvCxnSpPr/>
              <p:nvPr/>
            </p:nvCxnSpPr>
            <p:spPr>
              <a:xfrm>
                <a:off x="4904858" y="1066800"/>
                <a:ext cx="0" cy="304800"/>
              </a:xfrm>
              <a:prstGeom prst="line">
                <a:avLst/>
              </a:prstGeom>
              <a:ln w="19050"/>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a:off x="7159172" y="1066800"/>
                <a:ext cx="0" cy="341746"/>
              </a:xfrm>
              <a:prstGeom prst="line">
                <a:avLst/>
              </a:prstGeom>
              <a:ln w="19050"/>
            </p:spPr>
            <p:style>
              <a:lnRef idx="1">
                <a:schemeClr val="dk1"/>
              </a:lnRef>
              <a:fillRef idx="0">
                <a:schemeClr val="dk1"/>
              </a:fillRef>
              <a:effectRef idx="0">
                <a:schemeClr val="dk1"/>
              </a:effectRef>
              <a:fontRef idx="minor">
                <a:schemeClr val="tx1"/>
              </a:fontRef>
            </p:style>
          </p:cxnSp>
        </p:grpSp>
        <p:sp>
          <p:nvSpPr>
            <p:cNvPr id="16" name="TextBox 15"/>
            <p:cNvSpPr txBox="1"/>
            <p:nvPr/>
          </p:nvSpPr>
          <p:spPr>
            <a:xfrm>
              <a:off x="228600" y="914400"/>
              <a:ext cx="3352800" cy="923330"/>
            </a:xfrm>
            <a:prstGeom prst="rect">
              <a:avLst/>
            </a:prstGeom>
            <a:noFill/>
          </p:spPr>
          <p:txBody>
            <a:bodyPr wrap="square" rtlCol="0">
              <a:spAutoFit/>
            </a:bodyPr>
            <a:lstStyle/>
            <a:p>
              <a:r>
                <a:rPr lang="en-US" b="1" i="1" dirty="0">
                  <a:latin typeface="Garamond" panose="02020404030301010803" pitchFamily="18" charset="0"/>
                </a:rPr>
                <a:t>Step 1</a:t>
              </a:r>
            </a:p>
            <a:p>
              <a:r>
                <a:rPr lang="en-US" b="1" dirty="0">
                  <a:latin typeface="Garamond" panose="02020404030301010803" pitchFamily="18" charset="0"/>
                </a:rPr>
                <a:t>-Exchange rate has been fixed</a:t>
              </a:r>
            </a:p>
            <a:p>
              <a:r>
                <a:rPr lang="en-US" b="1" dirty="0">
                  <a:latin typeface="Garamond" panose="02020404030301010803" pitchFamily="18" charset="0"/>
                </a:rPr>
                <a:t>-</a:t>
              </a:r>
              <a:r>
                <a:rPr lang="en-US" b="1" dirty="0" err="1">
                  <a:latin typeface="Garamond" panose="02020404030301010803" pitchFamily="18" charset="0"/>
                </a:rPr>
                <a:t>pcGNI</a:t>
              </a:r>
              <a:r>
                <a:rPr lang="en-US" b="1" dirty="0">
                  <a:latin typeface="Garamond" panose="02020404030301010803" pitchFamily="18" charset="0"/>
                </a:rPr>
                <a:t> in US$ is unreasonable</a:t>
              </a:r>
              <a:endParaRPr lang="en-GB" b="1" dirty="0">
                <a:latin typeface="Garamond" panose="02020404030301010803" pitchFamily="18" charset="0"/>
              </a:endParaRPr>
            </a:p>
          </p:txBody>
        </p:sp>
        <p:grpSp>
          <p:nvGrpSpPr>
            <p:cNvPr id="17" name="Group 16"/>
            <p:cNvGrpSpPr/>
            <p:nvPr/>
          </p:nvGrpSpPr>
          <p:grpSpPr>
            <a:xfrm>
              <a:off x="3902889" y="1371600"/>
              <a:ext cx="695771" cy="298495"/>
              <a:chOff x="2971801" y="1490237"/>
              <a:chExt cx="695771" cy="298495"/>
            </a:xfrm>
          </p:grpSpPr>
          <p:sp>
            <p:nvSpPr>
              <p:cNvPr id="53" name="Rounded Rectangle 52"/>
              <p:cNvSpPr/>
              <p:nvPr/>
            </p:nvSpPr>
            <p:spPr>
              <a:xfrm>
                <a:off x="2971801" y="1490237"/>
                <a:ext cx="695771" cy="298495"/>
              </a:xfrm>
              <a:prstGeom prst="roundRect">
                <a:avLst>
                  <a:gd name="adj" fmla="val 10000"/>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1">
                  <a:hueOff val="0"/>
                  <a:satOff val="0"/>
                  <a:lumOff val="0"/>
                  <a:alphaOff val="0"/>
                </a:schemeClr>
              </a:fillRef>
              <a:effectRef idx="0">
                <a:scrgbClr r="0" g="0" b="0"/>
              </a:effectRef>
              <a:fontRef idx="minor">
                <a:schemeClr val="lt1"/>
              </a:fontRef>
            </p:style>
          </p:sp>
          <p:sp>
            <p:nvSpPr>
              <p:cNvPr id="54" name="Rounded Rectangle 4"/>
              <p:cNvSpPr/>
              <p:nvPr/>
            </p:nvSpPr>
            <p:spPr>
              <a:xfrm>
                <a:off x="2980544" y="1498980"/>
                <a:ext cx="678285" cy="28100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t>Yes</a:t>
                </a:r>
                <a:endParaRPr lang="en-GB" sz="1800" b="1" kern="1200" dirty="0"/>
              </a:p>
            </p:txBody>
          </p:sp>
        </p:grpSp>
        <p:grpSp>
          <p:nvGrpSpPr>
            <p:cNvPr id="18" name="Group 17"/>
            <p:cNvGrpSpPr/>
            <p:nvPr/>
          </p:nvGrpSpPr>
          <p:grpSpPr>
            <a:xfrm>
              <a:off x="6252595" y="1418217"/>
              <a:ext cx="695771" cy="243135"/>
              <a:chOff x="5486399" y="1490237"/>
              <a:chExt cx="695771" cy="243135"/>
            </a:xfrm>
          </p:grpSpPr>
          <p:sp>
            <p:nvSpPr>
              <p:cNvPr id="51" name="Rounded Rectangle 50"/>
              <p:cNvSpPr/>
              <p:nvPr/>
            </p:nvSpPr>
            <p:spPr>
              <a:xfrm>
                <a:off x="5486399" y="1490237"/>
                <a:ext cx="695771" cy="243135"/>
              </a:xfrm>
              <a:prstGeom prst="roundRect">
                <a:avLst>
                  <a:gd name="adj" fmla="val 10000"/>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1">
                  <a:hueOff val="0"/>
                  <a:satOff val="0"/>
                  <a:lumOff val="0"/>
                  <a:alphaOff val="0"/>
                </a:schemeClr>
              </a:fillRef>
              <a:effectRef idx="0">
                <a:scrgbClr r="0" g="0" b="0"/>
              </a:effectRef>
              <a:fontRef idx="minor">
                <a:schemeClr val="lt1"/>
              </a:fontRef>
            </p:style>
          </p:sp>
          <p:sp>
            <p:nvSpPr>
              <p:cNvPr id="52" name="Rounded Rectangle 4"/>
              <p:cNvSpPr/>
              <p:nvPr/>
            </p:nvSpPr>
            <p:spPr>
              <a:xfrm>
                <a:off x="5493520" y="1497358"/>
                <a:ext cx="681529" cy="22889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t>No</a:t>
                </a:r>
                <a:endParaRPr lang="en-GB" sz="1800" b="1" kern="1200" dirty="0"/>
              </a:p>
            </p:txBody>
          </p:sp>
        </p:grpSp>
        <p:grpSp>
          <p:nvGrpSpPr>
            <p:cNvPr id="19" name="Group 18"/>
            <p:cNvGrpSpPr/>
            <p:nvPr/>
          </p:nvGrpSpPr>
          <p:grpSpPr>
            <a:xfrm>
              <a:off x="5284682" y="1670095"/>
              <a:ext cx="2106719" cy="1705228"/>
              <a:chOff x="4982937" y="69895"/>
              <a:chExt cx="1825172" cy="1705228"/>
            </a:xfrm>
          </p:grpSpPr>
          <p:cxnSp>
            <p:nvCxnSpPr>
              <p:cNvPr id="47" name="Straight Connector 46"/>
              <p:cNvCxnSpPr/>
              <p:nvPr/>
            </p:nvCxnSpPr>
            <p:spPr>
              <a:xfrm>
                <a:off x="6077518" y="69895"/>
                <a:ext cx="0" cy="1377905"/>
              </a:xfrm>
              <a:prstGeom prst="line">
                <a:avLst/>
              </a:prstGeom>
              <a:ln w="19050"/>
            </p:spPr>
            <p:style>
              <a:lnRef idx="1">
                <a:schemeClr val="dk1"/>
              </a:lnRef>
              <a:fillRef idx="0">
                <a:schemeClr val="dk1"/>
              </a:fillRef>
              <a:effectRef idx="0">
                <a:schemeClr val="dk1"/>
              </a:effectRef>
              <a:fontRef idx="minor">
                <a:schemeClr val="tx1"/>
              </a:fontRef>
            </p:style>
          </p:cxnSp>
          <p:cxnSp>
            <p:nvCxnSpPr>
              <p:cNvPr id="48" name="Straight Connector 47"/>
              <p:cNvCxnSpPr/>
              <p:nvPr/>
            </p:nvCxnSpPr>
            <p:spPr>
              <a:xfrm>
                <a:off x="4982937" y="1447800"/>
                <a:ext cx="1820398"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9" name="Straight Connector 48"/>
              <p:cNvCxnSpPr/>
              <p:nvPr/>
            </p:nvCxnSpPr>
            <p:spPr>
              <a:xfrm>
                <a:off x="4982937" y="1447800"/>
                <a:ext cx="0" cy="304800"/>
              </a:xfrm>
              <a:prstGeom prst="line">
                <a:avLst/>
              </a:prstGeom>
              <a:ln w="1905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a:off x="6808109" y="1439843"/>
                <a:ext cx="0" cy="335280"/>
              </a:xfrm>
              <a:prstGeom prst="line">
                <a:avLst/>
              </a:prstGeom>
              <a:ln w="19050"/>
            </p:spPr>
            <p:style>
              <a:lnRef idx="1">
                <a:schemeClr val="dk1"/>
              </a:lnRef>
              <a:fillRef idx="0">
                <a:schemeClr val="dk1"/>
              </a:fillRef>
              <a:effectRef idx="0">
                <a:schemeClr val="dk1"/>
              </a:effectRef>
              <a:fontRef idx="minor">
                <a:schemeClr val="tx1"/>
              </a:fontRef>
            </p:style>
          </p:cxnSp>
        </p:grpSp>
        <p:grpSp>
          <p:nvGrpSpPr>
            <p:cNvPr id="20" name="Group 19"/>
            <p:cNvGrpSpPr/>
            <p:nvPr/>
          </p:nvGrpSpPr>
          <p:grpSpPr>
            <a:xfrm>
              <a:off x="3581400" y="2133600"/>
              <a:ext cx="1317234" cy="819391"/>
              <a:chOff x="2209799" y="2099835"/>
              <a:chExt cx="1317234" cy="819391"/>
            </a:xfrm>
          </p:grpSpPr>
          <p:sp>
            <p:nvSpPr>
              <p:cNvPr id="45" name="Oval 44"/>
              <p:cNvSpPr/>
              <p:nvPr/>
            </p:nvSpPr>
            <p:spPr>
              <a:xfrm>
                <a:off x="2209799" y="2099835"/>
                <a:ext cx="1317234" cy="819391"/>
              </a:xfrm>
              <a:prstGeom prst="ellipse">
                <a:avLst/>
              </a:prstGeom>
              <a:solidFill>
                <a:srgbClr val="FFFF00"/>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rgbClr r="0" g="0" b="0"/>
              </a:effectRef>
              <a:fontRef idx="minor">
                <a:schemeClr val="lt1"/>
              </a:fontRef>
            </p:style>
          </p:sp>
          <p:sp>
            <p:nvSpPr>
              <p:cNvPr id="46" name="Oval 4"/>
              <p:cNvSpPr/>
              <p:nvPr/>
            </p:nvSpPr>
            <p:spPr>
              <a:xfrm>
                <a:off x="2402703" y="2219832"/>
                <a:ext cx="931426" cy="5793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a:solidFill>
                      <a:schemeClr val="tx1"/>
                    </a:solidFill>
                  </a:rPr>
                  <a:t>MER may be adjusted</a:t>
                </a:r>
                <a:endParaRPr lang="en-GB" sz="1400" b="1" kern="1200" dirty="0">
                  <a:solidFill>
                    <a:schemeClr val="tx1"/>
                  </a:solidFill>
                </a:endParaRPr>
              </a:p>
            </p:txBody>
          </p:sp>
        </p:grpSp>
        <p:sp>
          <p:nvSpPr>
            <p:cNvPr id="21" name="TextBox 20"/>
            <p:cNvSpPr txBox="1"/>
            <p:nvPr/>
          </p:nvSpPr>
          <p:spPr>
            <a:xfrm>
              <a:off x="228600" y="3048000"/>
              <a:ext cx="4248530" cy="923330"/>
            </a:xfrm>
            <a:prstGeom prst="rect">
              <a:avLst/>
            </a:prstGeom>
            <a:noFill/>
          </p:spPr>
          <p:txBody>
            <a:bodyPr wrap="square" rtlCol="0">
              <a:spAutoFit/>
            </a:bodyPr>
            <a:lstStyle/>
            <a:p>
              <a:r>
                <a:rPr lang="en-US" b="1" i="1" dirty="0">
                  <a:latin typeface="Garamond" panose="02020404030301010803" pitchFamily="18" charset="0"/>
                </a:rPr>
                <a:t>Step 2</a:t>
              </a:r>
            </a:p>
            <a:p>
              <a:r>
                <a:rPr lang="en-US" b="1" dirty="0" err="1">
                  <a:latin typeface="Garamond" panose="02020404030301010803" pitchFamily="18" charset="0"/>
                </a:rPr>
                <a:t>pcGNI</a:t>
              </a:r>
              <a:r>
                <a:rPr lang="en-US" b="1" dirty="0">
                  <a:latin typeface="Garamond" panose="02020404030301010803" pitchFamily="18" charset="0"/>
                </a:rPr>
                <a:t> growth factor ≥ 1.5 times or ≤ 0.67 times world average </a:t>
              </a:r>
              <a:r>
                <a:rPr lang="en-US" b="1" dirty="0" err="1">
                  <a:latin typeface="Garamond" panose="02020404030301010803" pitchFamily="18" charset="0"/>
                </a:rPr>
                <a:t>pcGNI</a:t>
              </a:r>
              <a:r>
                <a:rPr lang="en-US" b="1" dirty="0">
                  <a:latin typeface="Garamond" panose="02020404030301010803" pitchFamily="18" charset="0"/>
                </a:rPr>
                <a:t> growth factor</a:t>
              </a:r>
            </a:p>
          </p:txBody>
        </p:sp>
        <p:grpSp>
          <p:nvGrpSpPr>
            <p:cNvPr id="22" name="Group 21"/>
            <p:cNvGrpSpPr/>
            <p:nvPr/>
          </p:nvGrpSpPr>
          <p:grpSpPr>
            <a:xfrm>
              <a:off x="4870095" y="3344567"/>
              <a:ext cx="695771" cy="281073"/>
              <a:chOff x="4343397" y="3319036"/>
              <a:chExt cx="695771" cy="281073"/>
            </a:xfrm>
          </p:grpSpPr>
          <p:sp>
            <p:nvSpPr>
              <p:cNvPr id="43" name="Rounded Rectangle 42"/>
              <p:cNvSpPr/>
              <p:nvPr/>
            </p:nvSpPr>
            <p:spPr>
              <a:xfrm>
                <a:off x="4343397" y="3319036"/>
                <a:ext cx="695771" cy="281073"/>
              </a:xfrm>
              <a:prstGeom prst="roundRect">
                <a:avLst>
                  <a:gd name="adj" fmla="val 10000"/>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1">
                  <a:hueOff val="0"/>
                  <a:satOff val="0"/>
                  <a:lumOff val="0"/>
                  <a:alphaOff val="0"/>
                </a:schemeClr>
              </a:fillRef>
              <a:effectRef idx="0">
                <a:scrgbClr r="0" g="0" b="0"/>
              </a:effectRef>
              <a:fontRef idx="minor">
                <a:schemeClr val="lt1"/>
              </a:fontRef>
            </p:style>
          </p:sp>
          <p:sp>
            <p:nvSpPr>
              <p:cNvPr id="44" name="Rounded Rectangle 4"/>
              <p:cNvSpPr/>
              <p:nvPr/>
            </p:nvSpPr>
            <p:spPr>
              <a:xfrm>
                <a:off x="4351629" y="3327268"/>
                <a:ext cx="679307" cy="26460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t>No</a:t>
                </a:r>
                <a:endParaRPr lang="en-GB" sz="1800" b="1" kern="1200" dirty="0"/>
              </a:p>
            </p:txBody>
          </p:sp>
        </p:grpSp>
        <p:grpSp>
          <p:nvGrpSpPr>
            <p:cNvPr id="23" name="Group 22"/>
            <p:cNvGrpSpPr/>
            <p:nvPr/>
          </p:nvGrpSpPr>
          <p:grpSpPr>
            <a:xfrm>
              <a:off x="7010400" y="3367091"/>
              <a:ext cx="695771" cy="281073"/>
              <a:chOff x="6553200" y="3319036"/>
              <a:chExt cx="695771" cy="281073"/>
            </a:xfrm>
          </p:grpSpPr>
          <p:sp>
            <p:nvSpPr>
              <p:cNvPr id="41" name="Rounded Rectangle 40"/>
              <p:cNvSpPr/>
              <p:nvPr/>
            </p:nvSpPr>
            <p:spPr>
              <a:xfrm>
                <a:off x="6553200" y="3319036"/>
                <a:ext cx="695771" cy="281073"/>
              </a:xfrm>
              <a:prstGeom prst="roundRect">
                <a:avLst>
                  <a:gd name="adj" fmla="val 10000"/>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1">
                  <a:hueOff val="0"/>
                  <a:satOff val="0"/>
                  <a:lumOff val="0"/>
                  <a:alphaOff val="0"/>
                </a:schemeClr>
              </a:fillRef>
              <a:effectRef idx="0">
                <a:scrgbClr r="0" g="0" b="0"/>
              </a:effectRef>
              <a:fontRef idx="minor">
                <a:schemeClr val="lt1"/>
              </a:fontRef>
            </p:style>
          </p:sp>
          <p:sp>
            <p:nvSpPr>
              <p:cNvPr id="42" name="Rounded Rectangle 4"/>
              <p:cNvSpPr/>
              <p:nvPr/>
            </p:nvSpPr>
            <p:spPr>
              <a:xfrm>
                <a:off x="6561432" y="3327268"/>
                <a:ext cx="679307" cy="26460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t>Yes</a:t>
                </a:r>
                <a:endParaRPr lang="en-GB" sz="1800" b="1" kern="1200" dirty="0"/>
              </a:p>
            </p:txBody>
          </p:sp>
        </p:grpSp>
        <p:cxnSp>
          <p:nvCxnSpPr>
            <p:cNvPr id="24" name="Straight Connector 23"/>
            <p:cNvCxnSpPr/>
            <p:nvPr/>
          </p:nvCxnSpPr>
          <p:spPr>
            <a:xfrm>
              <a:off x="5283736" y="3638729"/>
              <a:ext cx="0" cy="844505"/>
            </a:xfrm>
            <a:prstGeom prst="line">
              <a:avLst/>
            </a:prstGeom>
            <a:ln w="19050"/>
          </p:spPr>
          <p:style>
            <a:lnRef idx="1">
              <a:schemeClr val="dk1"/>
            </a:lnRef>
            <a:fillRef idx="0">
              <a:schemeClr val="dk1"/>
            </a:fillRef>
            <a:effectRef idx="0">
              <a:schemeClr val="dk1"/>
            </a:effectRef>
            <a:fontRef idx="minor">
              <a:schemeClr val="tx1"/>
            </a:fontRef>
          </p:style>
        </p:cxnSp>
        <p:grpSp>
          <p:nvGrpSpPr>
            <p:cNvPr id="25" name="Group 24"/>
            <p:cNvGrpSpPr/>
            <p:nvPr/>
          </p:nvGrpSpPr>
          <p:grpSpPr>
            <a:xfrm>
              <a:off x="4613890" y="4261902"/>
              <a:ext cx="1208179" cy="674235"/>
              <a:chOff x="3429000" y="4233437"/>
              <a:chExt cx="1208179" cy="674235"/>
            </a:xfrm>
          </p:grpSpPr>
          <p:sp>
            <p:nvSpPr>
              <p:cNvPr id="39" name="Oval 38"/>
              <p:cNvSpPr/>
              <p:nvPr/>
            </p:nvSpPr>
            <p:spPr>
              <a:xfrm>
                <a:off x="3429000" y="4233437"/>
                <a:ext cx="1208179" cy="674235"/>
              </a:xfrm>
              <a:prstGeom prst="ellipse">
                <a:avLst/>
              </a:prstGeom>
              <a:solidFill>
                <a:srgbClr val="92D050"/>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rgbClr r="0" g="0" b="0"/>
              </a:effectRef>
              <a:fontRef idx="minor">
                <a:schemeClr val="lt1"/>
              </a:fontRef>
            </p:style>
          </p:sp>
          <p:sp>
            <p:nvSpPr>
              <p:cNvPr id="40" name="Oval 4"/>
              <p:cNvSpPr/>
              <p:nvPr/>
            </p:nvSpPr>
            <p:spPr>
              <a:xfrm>
                <a:off x="3605934" y="4332176"/>
                <a:ext cx="854311" cy="47675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a:solidFill>
                      <a:schemeClr val="tx1"/>
                    </a:solidFill>
                  </a:rPr>
                  <a:t>MER not adjusted</a:t>
                </a:r>
                <a:endParaRPr lang="en-GB" sz="1400" b="1" kern="1200" dirty="0">
                  <a:solidFill>
                    <a:schemeClr val="tx1"/>
                  </a:solidFill>
                </a:endParaRPr>
              </a:p>
            </p:txBody>
          </p:sp>
        </p:grpSp>
        <p:grpSp>
          <p:nvGrpSpPr>
            <p:cNvPr id="26" name="Group 25"/>
            <p:cNvGrpSpPr/>
            <p:nvPr/>
          </p:nvGrpSpPr>
          <p:grpSpPr>
            <a:xfrm>
              <a:off x="5575056" y="5337447"/>
              <a:ext cx="695771" cy="302642"/>
              <a:chOff x="5486400" y="5300236"/>
              <a:chExt cx="695771" cy="302642"/>
            </a:xfrm>
          </p:grpSpPr>
          <p:sp>
            <p:nvSpPr>
              <p:cNvPr id="37" name="Rounded Rectangle 36"/>
              <p:cNvSpPr/>
              <p:nvPr/>
            </p:nvSpPr>
            <p:spPr>
              <a:xfrm>
                <a:off x="5486400" y="5300236"/>
                <a:ext cx="695771" cy="302642"/>
              </a:xfrm>
              <a:prstGeom prst="roundRect">
                <a:avLst>
                  <a:gd name="adj" fmla="val 10000"/>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1">
                  <a:hueOff val="0"/>
                  <a:satOff val="0"/>
                  <a:lumOff val="0"/>
                  <a:alphaOff val="0"/>
                </a:schemeClr>
              </a:fillRef>
              <a:effectRef idx="0">
                <a:scrgbClr r="0" g="0" b="0"/>
              </a:effectRef>
              <a:fontRef idx="minor">
                <a:schemeClr val="lt1"/>
              </a:fontRef>
            </p:style>
          </p:sp>
          <p:sp>
            <p:nvSpPr>
              <p:cNvPr id="38" name="Rounded Rectangle 4"/>
              <p:cNvSpPr/>
              <p:nvPr/>
            </p:nvSpPr>
            <p:spPr>
              <a:xfrm>
                <a:off x="5495264" y="5309100"/>
                <a:ext cx="678043" cy="28491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t>No</a:t>
                </a:r>
                <a:endParaRPr lang="en-GB" sz="1800" b="1" kern="1200" dirty="0"/>
              </a:p>
            </p:txBody>
          </p:sp>
        </p:grpSp>
        <p:grpSp>
          <p:nvGrpSpPr>
            <p:cNvPr id="27" name="Group 26"/>
            <p:cNvGrpSpPr/>
            <p:nvPr/>
          </p:nvGrpSpPr>
          <p:grpSpPr>
            <a:xfrm>
              <a:off x="7914829" y="5337355"/>
              <a:ext cx="695771" cy="293870"/>
              <a:chOff x="7239003" y="5300236"/>
              <a:chExt cx="695771" cy="293870"/>
            </a:xfrm>
          </p:grpSpPr>
          <p:sp>
            <p:nvSpPr>
              <p:cNvPr id="35" name="Rounded Rectangle 34"/>
              <p:cNvSpPr/>
              <p:nvPr/>
            </p:nvSpPr>
            <p:spPr>
              <a:xfrm>
                <a:off x="7239003" y="5300236"/>
                <a:ext cx="695771" cy="293870"/>
              </a:xfrm>
              <a:prstGeom prst="roundRect">
                <a:avLst>
                  <a:gd name="adj" fmla="val 10000"/>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1">
                  <a:hueOff val="0"/>
                  <a:satOff val="0"/>
                  <a:lumOff val="0"/>
                  <a:alphaOff val="0"/>
                </a:schemeClr>
              </a:fillRef>
              <a:effectRef idx="0">
                <a:scrgbClr r="0" g="0" b="0"/>
              </a:effectRef>
              <a:fontRef idx="minor">
                <a:schemeClr val="lt1"/>
              </a:fontRef>
            </p:style>
          </p:sp>
          <p:sp>
            <p:nvSpPr>
              <p:cNvPr id="36" name="Rounded Rectangle 4"/>
              <p:cNvSpPr/>
              <p:nvPr/>
            </p:nvSpPr>
            <p:spPr>
              <a:xfrm>
                <a:off x="7247610" y="5308843"/>
                <a:ext cx="678557" cy="2766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a:t>Yes</a:t>
                </a:r>
                <a:endParaRPr lang="en-GB" sz="1800" b="1" kern="1200" dirty="0"/>
              </a:p>
            </p:txBody>
          </p:sp>
        </p:grpSp>
        <p:grpSp>
          <p:nvGrpSpPr>
            <p:cNvPr id="28" name="Group 27"/>
            <p:cNvGrpSpPr/>
            <p:nvPr/>
          </p:nvGrpSpPr>
          <p:grpSpPr>
            <a:xfrm>
              <a:off x="7655118" y="6096000"/>
              <a:ext cx="1301134" cy="707005"/>
              <a:chOff x="7080865" y="6227194"/>
              <a:chExt cx="1301134" cy="707005"/>
            </a:xfrm>
          </p:grpSpPr>
          <p:sp>
            <p:nvSpPr>
              <p:cNvPr id="33" name="Oval 32"/>
              <p:cNvSpPr/>
              <p:nvPr/>
            </p:nvSpPr>
            <p:spPr>
              <a:xfrm>
                <a:off x="7080865" y="6227194"/>
                <a:ext cx="1301134" cy="707005"/>
              </a:xfrm>
              <a:prstGeom prst="ellipse">
                <a:avLst/>
              </a:prstGeom>
              <a:solidFill>
                <a:srgbClr val="FFFF00"/>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rgbClr r="0" g="0" b="0"/>
              </a:effectRef>
              <a:fontRef idx="minor">
                <a:schemeClr val="lt1"/>
              </a:fontRef>
            </p:style>
          </p:sp>
          <p:sp>
            <p:nvSpPr>
              <p:cNvPr id="34" name="Oval 4"/>
              <p:cNvSpPr/>
              <p:nvPr/>
            </p:nvSpPr>
            <p:spPr>
              <a:xfrm>
                <a:off x="7271412" y="6330732"/>
                <a:ext cx="920040" cy="49992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a:solidFill>
                      <a:schemeClr val="tx1"/>
                    </a:solidFill>
                  </a:rPr>
                  <a:t>MER may be adjusted</a:t>
                </a:r>
                <a:endParaRPr lang="en-GB" sz="1400" b="1" kern="1200" dirty="0">
                  <a:solidFill>
                    <a:schemeClr val="tx1"/>
                  </a:solidFill>
                </a:endParaRPr>
              </a:p>
            </p:txBody>
          </p:sp>
        </p:grpSp>
        <p:grpSp>
          <p:nvGrpSpPr>
            <p:cNvPr id="29" name="Group 28"/>
            <p:cNvGrpSpPr/>
            <p:nvPr/>
          </p:nvGrpSpPr>
          <p:grpSpPr>
            <a:xfrm>
              <a:off x="5283736" y="6096000"/>
              <a:ext cx="1243281" cy="693920"/>
              <a:chOff x="4495798" y="6240279"/>
              <a:chExt cx="1243281" cy="693920"/>
            </a:xfrm>
          </p:grpSpPr>
          <p:sp>
            <p:nvSpPr>
              <p:cNvPr id="31" name="Oval 30"/>
              <p:cNvSpPr/>
              <p:nvPr/>
            </p:nvSpPr>
            <p:spPr>
              <a:xfrm>
                <a:off x="4495798" y="6240279"/>
                <a:ext cx="1243281" cy="693920"/>
              </a:xfrm>
              <a:prstGeom prst="ellipse">
                <a:avLst/>
              </a:prstGeom>
              <a:solidFill>
                <a:srgbClr val="92D050"/>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rgbClr r="0" g="0" b="0"/>
              </a:effectRef>
              <a:fontRef idx="minor">
                <a:schemeClr val="lt1"/>
              </a:fontRef>
            </p:style>
          </p:sp>
          <p:sp>
            <p:nvSpPr>
              <p:cNvPr id="32" name="Oval 4"/>
              <p:cNvSpPr/>
              <p:nvPr/>
            </p:nvSpPr>
            <p:spPr>
              <a:xfrm>
                <a:off x="4677872" y="6341901"/>
                <a:ext cx="879133" cy="490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a:solidFill>
                      <a:schemeClr val="tx1"/>
                    </a:solidFill>
                  </a:rPr>
                  <a:t>MER not adjusted</a:t>
                </a:r>
                <a:endParaRPr lang="en-GB" sz="1400" b="1" kern="1200" dirty="0">
                  <a:solidFill>
                    <a:schemeClr val="tx1"/>
                  </a:solidFill>
                </a:endParaRPr>
              </a:p>
            </p:txBody>
          </p:sp>
        </p:grpSp>
        <p:sp>
          <p:nvSpPr>
            <p:cNvPr id="30" name="Rectangle 29"/>
            <p:cNvSpPr/>
            <p:nvPr/>
          </p:nvSpPr>
          <p:spPr>
            <a:xfrm>
              <a:off x="228600" y="5063479"/>
              <a:ext cx="4789160" cy="923330"/>
            </a:xfrm>
            <a:prstGeom prst="rect">
              <a:avLst/>
            </a:prstGeom>
          </p:spPr>
          <p:txBody>
            <a:bodyPr wrap="square">
              <a:spAutoFit/>
            </a:bodyPr>
            <a:lstStyle/>
            <a:p>
              <a:pPr lvl="0"/>
              <a:r>
                <a:rPr lang="en-US" b="1" i="1" dirty="0">
                  <a:latin typeface="Garamond" panose="02020404030301010803" pitchFamily="18" charset="0"/>
                </a:rPr>
                <a:t>Step 3</a:t>
              </a:r>
            </a:p>
            <a:p>
              <a:pPr lvl="0"/>
              <a:r>
                <a:rPr lang="en-US" b="1" dirty="0">
                  <a:latin typeface="Garamond" panose="02020404030301010803" pitchFamily="18" charset="0"/>
                </a:rPr>
                <a:t>MER valuation index (MVI) ≥1.2 times or ≤ 0.8 times world average MVI</a:t>
              </a:r>
              <a:endParaRPr lang="en-GB" b="1" dirty="0">
                <a:latin typeface="Garamond" panose="02020404030301010803" pitchFamily="18" charset="0"/>
              </a:endParaRPr>
            </a:p>
          </p:txBody>
        </p:sp>
        <p:sp>
          <p:nvSpPr>
            <p:cNvPr id="14" name="Rectangle 13"/>
            <p:cNvSpPr/>
            <p:nvPr/>
          </p:nvSpPr>
          <p:spPr>
            <a:xfrm>
              <a:off x="4773417" y="228600"/>
              <a:ext cx="1295400" cy="533400"/>
            </a:xfrm>
            <a:prstGeom prst="rect">
              <a:avLst/>
            </a:prstGeom>
            <a:ln>
              <a:solidFill>
                <a:schemeClr val="bg1">
                  <a:lumMod val="85000"/>
                </a:schemeClr>
              </a:solidFill>
            </a:ln>
            <a:effectLst>
              <a:outerShdw blurRad="50800" dist="38100" algn="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latin typeface="Garamond" panose="02020404030301010803" pitchFamily="18" charset="0"/>
                </a:rPr>
                <a:t>Member State</a:t>
              </a:r>
              <a:endParaRPr lang="en-GB" b="1" dirty="0">
                <a:latin typeface="Garamond" panose="02020404030301010803" pitchFamily="18" charset="0"/>
              </a:endParaRPr>
            </a:p>
          </p:txBody>
        </p:sp>
      </p:grpSp>
    </p:spTree>
    <p:extLst>
      <p:ext uri="{BB962C8B-B14F-4D97-AF65-F5344CB8AC3E}">
        <p14:creationId xmlns:p14="http://schemas.microsoft.com/office/powerpoint/2010/main" val="1637095415"/>
      </p:ext>
    </p:extLst>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5069</TotalTime>
  <Words>4059</Words>
  <Application>Microsoft Office PowerPoint</Application>
  <PresentationFormat>On-screen Show (4:3)</PresentationFormat>
  <Paragraphs>715</Paragraphs>
  <Slides>45</Slides>
  <Notes>43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Batang</vt:lpstr>
      <vt:lpstr>Arial</vt:lpstr>
      <vt:lpstr>Calibri</vt:lpstr>
      <vt:lpstr>Courier New</vt:lpstr>
      <vt:lpstr>Garamond</vt:lpstr>
      <vt:lpstr>Times New Roman</vt:lpstr>
      <vt:lpstr>Verdana</vt:lpstr>
      <vt:lpstr>Wingdings</vt:lpstr>
      <vt:lpstr>Default Design</vt:lpstr>
      <vt:lpstr>78th Session of the Committee on Contributions 4-29 June 2018</vt:lpstr>
      <vt:lpstr>Outline</vt:lpstr>
      <vt:lpstr>PowerPoint Presentation</vt:lpstr>
      <vt:lpstr>PowerPoint Presentation</vt:lpstr>
      <vt:lpstr>PowerPoint Presentation</vt:lpstr>
      <vt:lpstr>Main components of the methodology </vt:lpstr>
      <vt:lpstr>National income</vt:lpstr>
      <vt:lpstr>Exchange rates</vt:lpstr>
      <vt:lpstr>PowerPoint Presentation</vt:lpstr>
      <vt:lpstr>Base period</vt:lpstr>
      <vt:lpstr>Debt burden adjustment</vt:lpstr>
      <vt:lpstr>Debt burden adjustment</vt:lpstr>
      <vt:lpstr>Low per capita income adjustment</vt:lpstr>
      <vt:lpstr>Low per capita income adjustment</vt:lpstr>
      <vt:lpstr>Limits to scale</vt:lpstr>
      <vt:lpstr>Floor</vt:lpstr>
      <vt:lpstr>Ceilings</vt:lpstr>
      <vt:lpstr>Overview of the process</vt:lpstr>
      <vt:lpstr>PowerPoint Presentation</vt:lpstr>
      <vt:lpstr>PowerPoint Presentation</vt:lpstr>
      <vt:lpstr>PowerPoint Presentation</vt:lpstr>
      <vt:lpstr>PowerPoint Presentation</vt:lpstr>
      <vt:lpstr>PowerPoint Presentation</vt:lpstr>
      <vt:lpstr>PowerPoint Presentation</vt:lpstr>
      <vt:lpstr>Overview of the data preparation process for the 2016-2018 scale calculation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Nations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United Nations</dc:creator>
  <cp:lastModifiedBy>Nancy Muyal Beylus</cp:lastModifiedBy>
  <cp:revision>463</cp:revision>
  <cp:lastPrinted>2018-06-05T12:36:42Z</cp:lastPrinted>
  <dcterms:created xsi:type="dcterms:W3CDTF">2014-04-28T21:02:41Z</dcterms:created>
  <dcterms:modified xsi:type="dcterms:W3CDTF">2018-09-06T18:23:01Z</dcterms:modified>
</cp:coreProperties>
</file>